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3" r:id="rId1"/>
    <p:sldMasterId id="2147483883" r:id="rId2"/>
  </p:sldMasterIdLst>
  <p:notesMasterIdLst>
    <p:notesMasterId r:id="rId50"/>
  </p:notesMasterIdLst>
  <p:handoutMasterIdLst>
    <p:handoutMasterId r:id="rId51"/>
  </p:handoutMasterIdLst>
  <p:sldIdLst>
    <p:sldId id="1516" r:id="rId3"/>
    <p:sldId id="1517" r:id="rId4"/>
    <p:sldId id="1518" r:id="rId5"/>
    <p:sldId id="1519" r:id="rId6"/>
    <p:sldId id="1520" r:id="rId7"/>
    <p:sldId id="1521" r:id="rId8"/>
    <p:sldId id="1522" r:id="rId9"/>
    <p:sldId id="1523" r:id="rId10"/>
    <p:sldId id="1524" r:id="rId11"/>
    <p:sldId id="1525" r:id="rId12"/>
    <p:sldId id="1427" r:id="rId13"/>
    <p:sldId id="1526" r:id="rId14"/>
    <p:sldId id="1527" r:id="rId15"/>
    <p:sldId id="1513" r:id="rId16"/>
    <p:sldId id="1512" r:id="rId17"/>
    <p:sldId id="1528" r:id="rId18"/>
    <p:sldId id="1529" r:id="rId19"/>
    <p:sldId id="1530" r:id="rId20"/>
    <p:sldId id="1531" r:id="rId21"/>
    <p:sldId id="554" r:id="rId22"/>
    <p:sldId id="1532" r:id="rId23"/>
    <p:sldId id="1533" r:id="rId24"/>
    <p:sldId id="1534" r:id="rId25"/>
    <p:sldId id="1514" r:id="rId26"/>
    <p:sldId id="1535" r:id="rId27"/>
    <p:sldId id="566" r:id="rId28"/>
    <p:sldId id="713" r:id="rId29"/>
    <p:sldId id="1536" r:id="rId30"/>
    <p:sldId id="1537" r:id="rId31"/>
    <p:sldId id="1538" r:id="rId32"/>
    <p:sldId id="1515" r:id="rId33"/>
    <p:sldId id="1539" r:id="rId34"/>
    <p:sldId id="1502" r:id="rId35"/>
    <p:sldId id="1540" r:id="rId36"/>
    <p:sldId id="1541" r:id="rId37"/>
    <p:sldId id="1542" r:id="rId38"/>
    <p:sldId id="1543" r:id="rId39"/>
    <p:sldId id="1499" r:id="rId40"/>
    <p:sldId id="1544" r:id="rId41"/>
    <p:sldId id="1545" r:id="rId42"/>
    <p:sldId id="1546" r:id="rId43"/>
    <p:sldId id="1547" r:id="rId44"/>
    <p:sldId id="1548" r:id="rId45"/>
    <p:sldId id="1549" r:id="rId46"/>
    <p:sldId id="1272" r:id="rId47"/>
    <p:sldId id="721" r:id="rId48"/>
    <p:sldId id="1550" r:id="rId49"/>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9" roundtripDataSignature="AMtx7mhAoLeZPh2mw1rI6e1Q7Lm8PGWu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yotsna Shah" initials="JS" lastIdx="3" clrIdx="0">
    <p:extLst>
      <p:ext uri="{19B8F6BF-5375-455C-9EA6-DF929625EA0E}">
        <p15:presenceInfo xmlns:p15="http://schemas.microsoft.com/office/powerpoint/2012/main" userId="S-1-5-21-2941767316-3768023218-1581229310-1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3B151D-D718-4D50-B025-78C0761D43A1}">
  <a:tblStyle styleId="{883B151D-D718-4D50-B025-78C0761D43A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70C4241-0A30-4499-B6D7-DF0EF987CA7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8" autoAdjust="0"/>
    <p:restoredTop sz="92764" autoAdjust="0"/>
  </p:normalViewPr>
  <p:slideViewPr>
    <p:cSldViewPr snapToGrid="0">
      <p:cViewPr varScale="1">
        <p:scale>
          <a:sx n="76" d="100"/>
          <a:sy n="76" d="100"/>
        </p:scale>
        <p:origin x="850" y="67"/>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159" Type="http://customschemas.google.com/relationships/presentationmetadata" Target="metadata"/><Relationship Id="rId7" Type="http://schemas.openxmlformats.org/officeDocument/2006/relationships/slide" Target="slides/slide5.xml"/><Relationship Id="rId16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60"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16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16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73EFF8A-855B-4A58-A840-BAD942BE3D35}" type="datetimeFigureOut">
              <a:rPr lang="en-US" smtClean="0"/>
              <a:t>11/16/2022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B563662-E83F-46F5-BEA8-AF7974A7EB35}" type="slidenum">
              <a:rPr lang="en-US" smtClean="0"/>
              <a:t>‹#›</a:t>
            </a:fld>
            <a:endParaRPr lang="en-US" dirty="0"/>
          </a:p>
        </p:txBody>
      </p:sp>
    </p:spTree>
    <p:extLst>
      <p:ext uri="{BB962C8B-B14F-4D97-AF65-F5344CB8AC3E}">
        <p14:creationId xmlns:p14="http://schemas.microsoft.com/office/powerpoint/2010/main" val="281430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70882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477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03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362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19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34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3398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43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757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85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282592530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20039384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26428826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Slide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5562"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73"/>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1" y="280149"/>
            <a:ext cx="5683251"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baseline="0">
                <a:ln>
                  <a:noFill/>
                </a:ln>
                <a:solidFill>
                  <a:srgbClr val="35ACDF"/>
                </a:solidFill>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dirty="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865"/>
          <a:stretch/>
        </p:blipFill>
        <p:spPr>
          <a:xfrm>
            <a:off x="1"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839789" y="1322338"/>
            <a:ext cx="5157787" cy="823912"/>
          </a:xfrm>
          <a:prstGeom prst="rect">
            <a:avLst/>
          </a:prstGeom>
        </p:spPr>
        <p:txBody>
          <a:bodyPr/>
          <a:lstStyle/>
          <a:p>
            <a:endParaRPr lang="en-US"/>
          </a:p>
        </p:txBody>
      </p:sp>
      <p:sp>
        <p:nvSpPr>
          <p:cNvPr id="17" name="Content Placeholder 3"/>
          <p:cNvSpPr>
            <a:spLocks noGrp="1"/>
          </p:cNvSpPr>
          <p:nvPr>
            <p:ph sz="half" idx="2"/>
          </p:nvPr>
        </p:nvSpPr>
        <p:spPr>
          <a:xfrm>
            <a:off x="839789" y="2146250"/>
            <a:ext cx="5157787" cy="3684588"/>
          </a:xfrm>
          <a:prstGeom prst="rect">
            <a:avLst/>
          </a:prstGeom>
        </p:spPr>
        <p:txBody>
          <a:bodyPr/>
          <a:lstStyle/>
          <a:p>
            <a:endParaRPr lang="en-US"/>
          </a:p>
        </p:txBody>
      </p:sp>
      <p:sp>
        <p:nvSpPr>
          <p:cNvPr id="18" name="Text Placeholder 4"/>
          <p:cNvSpPr>
            <a:spLocks noGrp="1"/>
          </p:cNvSpPr>
          <p:nvPr>
            <p:ph type="body" sz="quarter" idx="3"/>
          </p:nvPr>
        </p:nvSpPr>
        <p:spPr>
          <a:xfrm>
            <a:off x="6172202" y="1322338"/>
            <a:ext cx="5183188" cy="823912"/>
          </a:xfrm>
          <a:prstGeom prst="rect">
            <a:avLst/>
          </a:prstGeom>
        </p:spPr>
        <p:txBody>
          <a:bodyPr/>
          <a:lstStyle/>
          <a:p>
            <a:endParaRPr lang="en-US"/>
          </a:p>
        </p:txBody>
      </p:sp>
      <p:sp>
        <p:nvSpPr>
          <p:cNvPr id="20" name="Content Placeholder 5"/>
          <p:cNvSpPr>
            <a:spLocks noGrp="1"/>
          </p:cNvSpPr>
          <p:nvPr>
            <p:ph sz="quarter" idx="4"/>
          </p:nvPr>
        </p:nvSpPr>
        <p:spPr>
          <a:xfrm>
            <a:off x="6172202" y="2146250"/>
            <a:ext cx="5183188" cy="3684588"/>
          </a:xfrm>
          <a:prstGeom prst="rect">
            <a:avLst/>
          </a:prstGeom>
        </p:spPr>
        <p:txBody>
          <a:bodyPr/>
          <a:lstStyle/>
          <a:p>
            <a:endParaRPr lang="en-US"/>
          </a:p>
        </p:txBody>
      </p:sp>
      <p:pic>
        <p:nvPicPr>
          <p:cNvPr id="2" name="Picture 1" descr="Logo&#10;&#10;Description automatically generated">
            <a:extLst>
              <a:ext uri="{FF2B5EF4-FFF2-40B4-BE49-F238E27FC236}">
                <a16:creationId xmlns:a16="http://schemas.microsoft.com/office/drawing/2014/main" id="{5FC751C8-B39D-2747-C60B-D651C5448626}"/>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392236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CBC70-E087-3F4D-B6D1-572823D588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8" name="Picture 7">
            <a:extLst>
              <a:ext uri="{FF2B5EF4-FFF2-40B4-BE49-F238E27FC236}">
                <a16:creationId xmlns:a16="http://schemas.microsoft.com/office/drawing/2014/main" id="{1950BE86-38FA-8C46-BCBF-9E11DF29EDC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703294"/>
            <a:ext cx="6299200" cy="5154706"/>
          </a:xfrm>
          <a:prstGeom prst="rect">
            <a:avLst/>
          </a:prstGeom>
        </p:spPr>
      </p:pic>
      <p:sp>
        <p:nvSpPr>
          <p:cNvPr id="9" name="Rectangle 14">
            <a:extLst>
              <a:ext uri="{FF2B5EF4-FFF2-40B4-BE49-F238E27FC236}">
                <a16:creationId xmlns:a16="http://schemas.microsoft.com/office/drawing/2014/main" id="{39067607-E04E-6347-83D2-03BB8FF07484}"/>
              </a:ext>
            </a:extLst>
          </p:cNvPr>
          <p:cNvSpPr/>
          <p:nvPr userDrawn="1"/>
        </p:nvSpPr>
        <p:spPr>
          <a:xfrm>
            <a:off x="9529399" y="5833684"/>
            <a:ext cx="1951400" cy="375145"/>
          </a:xfrm>
          <a:custGeom>
            <a:avLst/>
            <a:gdLst>
              <a:gd name="connsiteX0" fmla="*/ 0 w 1856509"/>
              <a:gd name="connsiteY0" fmla="*/ 0 h 353312"/>
              <a:gd name="connsiteX1" fmla="*/ 1856509 w 1856509"/>
              <a:gd name="connsiteY1" fmla="*/ 0 h 353312"/>
              <a:gd name="connsiteX2" fmla="*/ 1856509 w 1856509"/>
              <a:gd name="connsiteY2" fmla="*/ 353312 h 353312"/>
              <a:gd name="connsiteX3" fmla="*/ 0 w 1856509"/>
              <a:gd name="connsiteY3" fmla="*/ 353312 h 353312"/>
              <a:gd name="connsiteX4" fmla="*/ 0 w 1856509"/>
              <a:gd name="connsiteY4" fmla="*/ 0 h 353312"/>
              <a:gd name="connsiteX0" fmla="*/ 94891 w 1951400"/>
              <a:gd name="connsiteY0" fmla="*/ 0 h 361939"/>
              <a:gd name="connsiteX1" fmla="*/ 1951400 w 1951400"/>
              <a:gd name="connsiteY1" fmla="*/ 0 h 361939"/>
              <a:gd name="connsiteX2" fmla="*/ 1951400 w 1951400"/>
              <a:gd name="connsiteY2" fmla="*/ 353312 h 361939"/>
              <a:gd name="connsiteX3" fmla="*/ 0 w 1951400"/>
              <a:gd name="connsiteY3" fmla="*/ 361939 h 361939"/>
              <a:gd name="connsiteX4" fmla="*/ 94891 w 1951400"/>
              <a:gd name="connsiteY4" fmla="*/ 0 h 361939"/>
              <a:gd name="connsiteX0" fmla="*/ 94891 w 1951400"/>
              <a:gd name="connsiteY0" fmla="*/ 0 h 379191"/>
              <a:gd name="connsiteX1" fmla="*/ 1951400 w 1951400"/>
              <a:gd name="connsiteY1" fmla="*/ 0 h 379191"/>
              <a:gd name="connsiteX2" fmla="*/ 1847883 w 1951400"/>
              <a:gd name="connsiteY2" fmla="*/ 379191 h 379191"/>
              <a:gd name="connsiteX3" fmla="*/ 0 w 1951400"/>
              <a:gd name="connsiteY3" fmla="*/ 361939 h 379191"/>
              <a:gd name="connsiteX4" fmla="*/ 94891 w 1951400"/>
              <a:gd name="connsiteY4" fmla="*/ 0 h 379191"/>
              <a:gd name="connsiteX0" fmla="*/ 94891 w 1951400"/>
              <a:gd name="connsiteY0" fmla="*/ 0 h 363007"/>
              <a:gd name="connsiteX1" fmla="*/ 1951400 w 1951400"/>
              <a:gd name="connsiteY1" fmla="*/ 0 h 363007"/>
              <a:gd name="connsiteX2" fmla="*/ 1847883 w 1951400"/>
              <a:gd name="connsiteY2" fmla="*/ 363007 h 363007"/>
              <a:gd name="connsiteX3" fmla="*/ 0 w 1951400"/>
              <a:gd name="connsiteY3" fmla="*/ 361939 h 363007"/>
              <a:gd name="connsiteX4" fmla="*/ 94891 w 1951400"/>
              <a:gd name="connsiteY4" fmla="*/ 0 h 363007"/>
              <a:gd name="connsiteX0" fmla="*/ 94891 w 1951400"/>
              <a:gd name="connsiteY0" fmla="*/ 0 h 383237"/>
              <a:gd name="connsiteX1" fmla="*/ 1951400 w 1951400"/>
              <a:gd name="connsiteY1" fmla="*/ 0 h 383237"/>
              <a:gd name="connsiteX2" fmla="*/ 1847883 w 1951400"/>
              <a:gd name="connsiteY2" fmla="*/ 383237 h 383237"/>
              <a:gd name="connsiteX3" fmla="*/ 0 w 1951400"/>
              <a:gd name="connsiteY3" fmla="*/ 361939 h 383237"/>
              <a:gd name="connsiteX4" fmla="*/ 94891 w 1951400"/>
              <a:gd name="connsiteY4" fmla="*/ 0 h 383237"/>
              <a:gd name="connsiteX0" fmla="*/ 94891 w 1951400"/>
              <a:gd name="connsiteY0" fmla="*/ 0 h 375145"/>
              <a:gd name="connsiteX1" fmla="*/ 1951400 w 1951400"/>
              <a:gd name="connsiteY1" fmla="*/ 0 h 375145"/>
              <a:gd name="connsiteX2" fmla="*/ 1843837 w 1951400"/>
              <a:gd name="connsiteY2" fmla="*/ 375145 h 375145"/>
              <a:gd name="connsiteX3" fmla="*/ 0 w 1951400"/>
              <a:gd name="connsiteY3" fmla="*/ 361939 h 375145"/>
              <a:gd name="connsiteX4" fmla="*/ 94891 w 1951400"/>
              <a:gd name="connsiteY4" fmla="*/ 0 h 37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400" h="375145">
                <a:moveTo>
                  <a:pt x="94891" y="0"/>
                </a:moveTo>
                <a:lnTo>
                  <a:pt x="1951400" y="0"/>
                </a:lnTo>
                <a:lnTo>
                  <a:pt x="1843837" y="375145"/>
                </a:lnTo>
                <a:lnTo>
                  <a:pt x="0" y="361939"/>
                </a:lnTo>
                <a:lnTo>
                  <a:pt x="94891" y="0"/>
                </a:lnTo>
                <a:close/>
              </a:path>
            </a:pathLst>
          </a:custGeom>
          <a:solidFill>
            <a:srgbClr val="97C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E7922E4-667C-704A-8434-DE49F7A24D3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8826500" y="-2"/>
            <a:ext cx="3365500" cy="3086100"/>
          </a:xfrm>
          <a:prstGeom prst="rect">
            <a:avLst/>
          </a:prstGeom>
        </p:spPr>
      </p:pic>
      <p:pic>
        <p:nvPicPr>
          <p:cNvPr id="11" name="Picture 10">
            <a:extLst>
              <a:ext uri="{FF2B5EF4-FFF2-40B4-BE49-F238E27FC236}">
                <a16:creationId xmlns:a16="http://schemas.microsoft.com/office/drawing/2014/main" id="{4785114C-668F-1341-8175-884CB6B4ADED}"/>
              </a:ext>
            </a:extLst>
          </p:cNvPr>
          <p:cNvPicPr>
            <a:picLocks noChangeAspect="1"/>
          </p:cNvPicPr>
          <p:nvPr userDrawn="1"/>
        </p:nvPicPr>
        <p:blipFill>
          <a:blip r:embed="rId5"/>
          <a:stretch>
            <a:fillRect/>
          </a:stretch>
        </p:blipFill>
        <p:spPr>
          <a:xfrm>
            <a:off x="534913" y="416982"/>
            <a:ext cx="2934548" cy="1158374"/>
          </a:xfrm>
          <a:prstGeom prst="rect">
            <a:avLst/>
          </a:prstGeom>
        </p:spPr>
      </p:pic>
      <p:sp>
        <p:nvSpPr>
          <p:cNvPr id="19" name="Text Placeholder 14">
            <a:extLst>
              <a:ext uri="{FF2B5EF4-FFF2-40B4-BE49-F238E27FC236}">
                <a16:creationId xmlns:a16="http://schemas.microsoft.com/office/drawing/2014/main" id="{AA15B3FA-FB40-A442-8009-88C60C19DA07}"/>
              </a:ext>
            </a:extLst>
          </p:cNvPr>
          <p:cNvSpPr>
            <a:spLocks noGrp="1"/>
          </p:cNvSpPr>
          <p:nvPr>
            <p:ph type="body" sz="quarter" idx="10" hasCustomPrompt="1"/>
          </p:nvPr>
        </p:nvSpPr>
        <p:spPr>
          <a:xfrm>
            <a:off x="5899150" y="4061884"/>
            <a:ext cx="5683250" cy="708641"/>
          </a:xfrm>
          <a:prstGeom prst="rect">
            <a:avLst/>
          </a:prstGeom>
        </p:spPr>
        <p:txBody>
          <a:bodyPr/>
          <a:lstStyle>
            <a:lvl1pPr marL="0" indent="0" algn="r">
              <a:buFontTx/>
              <a:buNone/>
              <a:defRPr sz="4400" b="0" i="0">
                <a:latin typeface="Helvetica Light" panose="020B0403020202020204" pitchFamily="34" charset="0"/>
              </a:defRPr>
            </a:lvl1pPr>
          </a:lstStyle>
          <a:p>
            <a:pPr lvl="0"/>
            <a:r>
              <a:rPr lang="en-US"/>
              <a:t>Presentation Title</a:t>
            </a:r>
          </a:p>
        </p:txBody>
      </p:sp>
      <p:sp>
        <p:nvSpPr>
          <p:cNvPr id="21" name="Text Placeholder 14">
            <a:extLst>
              <a:ext uri="{FF2B5EF4-FFF2-40B4-BE49-F238E27FC236}">
                <a16:creationId xmlns:a16="http://schemas.microsoft.com/office/drawing/2014/main" id="{8A79083A-3023-034E-BC07-1C73494A36D4}"/>
              </a:ext>
            </a:extLst>
          </p:cNvPr>
          <p:cNvSpPr>
            <a:spLocks noGrp="1"/>
          </p:cNvSpPr>
          <p:nvPr>
            <p:ph type="body" sz="quarter" idx="12" hasCustomPrompt="1"/>
          </p:nvPr>
        </p:nvSpPr>
        <p:spPr>
          <a:xfrm>
            <a:off x="9439752" y="5775816"/>
            <a:ext cx="1951401" cy="474875"/>
          </a:xfrm>
          <a:prstGeom prst="rect">
            <a:avLst/>
          </a:prstGeom>
        </p:spPr>
        <p:txBody>
          <a:bodyPr/>
          <a:lstStyle>
            <a:lvl1pPr marL="0" marR="0" indent="0" algn="r" defTabSz="914400" rtl="0" eaLnBrk="1" fontAlgn="auto" latinLnBrk="0" hangingPunct="1">
              <a:lnSpc>
                <a:spcPct val="150000"/>
              </a:lnSpc>
              <a:spcBef>
                <a:spcPts val="0"/>
              </a:spcBef>
              <a:spcAft>
                <a:spcPts val="0"/>
              </a:spcAft>
              <a:buClrTx/>
              <a:buSzTx/>
              <a:buFontTx/>
              <a:buNone/>
              <a:tabLst/>
              <a:defRPr sz="1600" b="1" i="1">
                <a:solidFill>
                  <a:schemeClr val="bg1"/>
                </a:solidFill>
                <a:latin typeface="Helvetica Bold Oblique" pitchFamily="2" charset="0"/>
              </a:defRPr>
            </a:lvl1p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600" b="1" i="1" u="none" strike="noStrike" kern="1200" cap="none" spc="50" normalizeH="0" baseline="0" noProof="0">
                <a:ln>
                  <a:noFill/>
                </a:ln>
                <a:solidFill>
                  <a:prstClr val="white"/>
                </a:solidFill>
                <a:effectLst/>
                <a:uLnTx/>
                <a:uFillTx/>
                <a:latin typeface="Helvetica" pitchFamily="2" charset="0"/>
                <a:ea typeface="+mn-ea"/>
                <a:cs typeface="+mn-cs"/>
              </a:rPr>
              <a:t>MONTH X, 2019</a:t>
            </a:r>
            <a:endParaRPr kumimoji="0" lang="en-US" sz="2000" b="1" i="0" u="none" strike="noStrike" kern="1200" cap="none" spc="50" normalizeH="0" baseline="0" noProof="0">
              <a:ln>
                <a:noFill/>
              </a:ln>
              <a:solidFill>
                <a:srgbClr val="35ACDF"/>
              </a:solidFill>
              <a:effectLst/>
              <a:uLnTx/>
              <a:uFillTx/>
              <a:latin typeface="Helvetica" pitchFamily="2" charset="0"/>
              <a:ea typeface="+mn-ea"/>
              <a:cs typeface="+mn-cs"/>
            </a:endParaRPr>
          </a:p>
        </p:txBody>
      </p:sp>
      <p:sp>
        <p:nvSpPr>
          <p:cNvPr id="24" name="Text Placeholder 22">
            <a:extLst>
              <a:ext uri="{FF2B5EF4-FFF2-40B4-BE49-F238E27FC236}">
                <a16:creationId xmlns:a16="http://schemas.microsoft.com/office/drawing/2014/main" id="{847CB41A-A6FD-EB4C-9D62-BFFDD0569E85}"/>
              </a:ext>
            </a:extLst>
          </p:cNvPr>
          <p:cNvSpPr>
            <a:spLocks noGrp="1"/>
          </p:cNvSpPr>
          <p:nvPr>
            <p:ph type="body" sz="quarter" idx="13" hasCustomPrompt="1"/>
          </p:nvPr>
        </p:nvSpPr>
        <p:spPr>
          <a:xfrm>
            <a:off x="6472237" y="4895356"/>
            <a:ext cx="5110163" cy="700088"/>
          </a:xfrm>
          <a:prstGeom prst="rect">
            <a:avLst/>
          </a:prstGeom>
        </p:spPr>
        <p:txBody>
          <a:bodyPr/>
          <a:lstStyle>
            <a:lvl1pPr marL="0" indent="0" algn="r">
              <a:buNone/>
              <a:defRPr sz="2000" b="1" i="0">
                <a:solidFill>
                  <a:srgbClr val="35ACDF"/>
                </a:solidFill>
                <a:latin typeface="Helvetica" pitchFamily="2" charset="0"/>
              </a:defRPr>
            </a:lvl1pPr>
            <a:lvl2pPr marL="457200" indent="0">
              <a:buNone/>
              <a:defRPr sz="2000" b="1">
                <a:solidFill>
                  <a:srgbClr val="35ACDF"/>
                </a:solidFill>
                <a:latin typeface="Helvetica" pitchFamily="2" charset="0"/>
              </a:defRPr>
            </a:lvl2pPr>
            <a:lvl3pPr marL="914400" indent="0">
              <a:buNone/>
              <a:defRPr sz="2000" b="1">
                <a:solidFill>
                  <a:srgbClr val="35ACDF"/>
                </a:solidFill>
                <a:latin typeface="Helvetica" pitchFamily="2" charset="0"/>
              </a:defRPr>
            </a:lvl3pPr>
            <a:lvl4pPr marL="1371600" indent="0">
              <a:buNone/>
              <a:defRPr sz="2000" b="1">
                <a:solidFill>
                  <a:srgbClr val="35ACDF"/>
                </a:solidFill>
                <a:latin typeface="Helvetica" pitchFamily="2" charset="0"/>
              </a:defRPr>
            </a:lvl4pPr>
            <a:lvl5pPr marL="1828800" indent="0">
              <a:buNone/>
              <a:defRPr sz="2000" b="1">
                <a:solidFill>
                  <a:srgbClr val="35ACDF"/>
                </a:solidFill>
                <a:latin typeface="Helvetica" pitchFamily="2" charset="0"/>
              </a:defRPr>
            </a:lvl5pPr>
          </a:lstStyle>
          <a:p>
            <a:pPr lvl="0"/>
            <a:r>
              <a:rPr lang="en-US"/>
              <a:t>SUBTITLE OR PRESENTER</a:t>
            </a:r>
          </a:p>
        </p:txBody>
      </p:sp>
    </p:spTree>
    <p:extLst>
      <p:ext uri="{BB962C8B-B14F-4D97-AF65-F5344CB8AC3E}">
        <p14:creationId xmlns:p14="http://schemas.microsoft.com/office/powerpoint/2010/main" val="35421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5559"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69"/>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0" y="766282"/>
            <a:ext cx="5683250"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865"/>
          <a:stretch/>
        </p:blipFill>
        <p:spPr>
          <a:xfrm>
            <a:off x="0"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AB3ED78F-A28D-A51D-15DE-B83114851F39}"/>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267027335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117"/>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2" name="Google Shape;22;p117"/>
          <p:cNvSpPr/>
          <p:nvPr/>
        </p:nvSpPr>
        <p:spPr>
          <a:xfrm>
            <a:off x="0" y="0"/>
            <a:ext cx="7607330" cy="4769224"/>
          </a:xfrm>
          <a:prstGeom prst="rect">
            <a:avLst/>
          </a:prstGeom>
          <a:solidFill>
            <a:srgbClr val="FFFFFF"/>
          </a:solidFill>
          <a:ln>
            <a:noFill/>
          </a:ln>
        </p:spPr>
      </p:sp>
      <p:pic>
        <p:nvPicPr>
          <p:cNvPr id="23" name="Google Shape;23;p117"/>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24" name="Google Shape;24;p117"/>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26" name="Google Shape;26;p117"/>
          <p:cNvSpPr txBox="1">
            <a:spLocks noGrp="1"/>
          </p:cNvSpPr>
          <p:nvPr>
            <p:ph type="body" idx="1"/>
          </p:nvPr>
        </p:nvSpPr>
        <p:spPr>
          <a:xfrm>
            <a:off x="835120" y="766282"/>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7" name="Google Shape;27;p117"/>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28" name="Google Shape;28;p117"/>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pic>
        <p:nvPicPr>
          <p:cNvPr id="2" name="Picture 1" descr="Logo&#10;&#10;Description automatically generated">
            <a:extLst>
              <a:ext uri="{FF2B5EF4-FFF2-40B4-BE49-F238E27FC236}">
                <a16:creationId xmlns:a16="http://schemas.microsoft.com/office/drawing/2014/main" id="{CAE09A4C-2575-69E7-08B8-1D640A01A076}"/>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3559282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ody Slide 3">
  <p:cSld name="Body Slide 3">
    <p:spTree>
      <p:nvGrpSpPr>
        <p:cNvPr id="1" name="Shape 29"/>
        <p:cNvGrpSpPr/>
        <p:nvPr/>
      </p:nvGrpSpPr>
      <p:grpSpPr>
        <a:xfrm>
          <a:off x="0" y="0"/>
          <a:ext cx="0" cy="0"/>
          <a:chOff x="0" y="0"/>
          <a:chExt cx="0" cy="0"/>
        </a:xfrm>
      </p:grpSpPr>
      <p:sp>
        <p:nvSpPr>
          <p:cNvPr id="30" name="Google Shape;30;p118"/>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31" name="Google Shape;31;p118"/>
          <p:cNvSpPr/>
          <p:nvPr/>
        </p:nvSpPr>
        <p:spPr>
          <a:xfrm>
            <a:off x="0" y="0"/>
            <a:ext cx="7607330" cy="4769224"/>
          </a:xfrm>
          <a:prstGeom prst="rect">
            <a:avLst/>
          </a:prstGeom>
          <a:solidFill>
            <a:srgbClr val="FFFFFF"/>
          </a:solidFill>
          <a:ln>
            <a:noFill/>
          </a:ln>
        </p:spPr>
      </p:sp>
      <p:pic>
        <p:nvPicPr>
          <p:cNvPr id="32" name="Google Shape;32;p118"/>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33" name="Google Shape;33;p118"/>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35" name="Google Shape;35;p118"/>
          <p:cNvSpPr txBox="1">
            <a:spLocks noGrp="1"/>
          </p:cNvSpPr>
          <p:nvPr>
            <p:ph type="body" idx="1"/>
          </p:nvPr>
        </p:nvSpPr>
        <p:spPr>
          <a:xfrm>
            <a:off x="835120" y="280145"/>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35ACDF"/>
              </a:buClr>
              <a:buSzPts val="4400"/>
              <a:buFont typeface="Arial"/>
              <a:buNone/>
              <a:defRPr sz="4400" b="0" i="0" u="none" strike="noStrike" cap="none">
                <a:solidFill>
                  <a:srgbClr val="35ACDF"/>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36" name="Google Shape;36;p118"/>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37" name="Google Shape;37;p118"/>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sp>
        <p:nvSpPr>
          <p:cNvPr id="38" name="Google Shape;38;p118"/>
          <p:cNvSpPr txBox="1">
            <a:spLocks noGrp="1"/>
          </p:cNvSpPr>
          <p:nvPr>
            <p:ph type="body" idx="2"/>
          </p:nvPr>
        </p:nvSpPr>
        <p:spPr>
          <a:xfrm>
            <a:off x="838200" y="1559400"/>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 name="Picture 1" descr="Logo&#10;&#10;Description automatically generated">
            <a:extLst>
              <a:ext uri="{FF2B5EF4-FFF2-40B4-BE49-F238E27FC236}">
                <a16:creationId xmlns:a16="http://schemas.microsoft.com/office/drawing/2014/main" id="{D7AE73BB-D4C3-EF41-3682-513ABCD2B725}"/>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3278439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ody Slide 2">
  <p:cSld name="Body Slide 2">
    <p:spTree>
      <p:nvGrpSpPr>
        <p:cNvPr id="1" name="Shape 47"/>
        <p:cNvGrpSpPr/>
        <p:nvPr/>
      </p:nvGrpSpPr>
      <p:grpSpPr>
        <a:xfrm>
          <a:off x="0" y="0"/>
          <a:ext cx="0" cy="0"/>
          <a:chOff x="0" y="0"/>
          <a:chExt cx="0" cy="0"/>
        </a:xfrm>
      </p:grpSpPr>
      <p:sp>
        <p:nvSpPr>
          <p:cNvPr id="48" name="Google Shape;48;p120"/>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9" name="Google Shape;49;p120"/>
          <p:cNvSpPr/>
          <p:nvPr/>
        </p:nvSpPr>
        <p:spPr>
          <a:xfrm>
            <a:off x="0" y="0"/>
            <a:ext cx="7607330" cy="4769224"/>
          </a:xfrm>
          <a:prstGeom prst="rect">
            <a:avLst/>
          </a:prstGeom>
          <a:solidFill>
            <a:srgbClr val="FFFFFF"/>
          </a:solidFill>
          <a:ln>
            <a:noFill/>
          </a:ln>
        </p:spPr>
      </p:sp>
      <p:pic>
        <p:nvPicPr>
          <p:cNvPr id="50" name="Google Shape;50;p120"/>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51" name="Google Shape;51;p120"/>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53" name="Google Shape;53;p120"/>
          <p:cNvSpPr txBox="1">
            <a:spLocks noGrp="1"/>
          </p:cNvSpPr>
          <p:nvPr>
            <p:ph type="body" idx="1"/>
          </p:nvPr>
        </p:nvSpPr>
        <p:spPr>
          <a:xfrm>
            <a:off x="835120" y="280145"/>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35ACDF"/>
              </a:buClr>
              <a:buSzPts val="4400"/>
              <a:buFont typeface="Arial"/>
              <a:buNone/>
              <a:defRPr sz="4400" b="0" i="0" u="none" strike="noStrike" cap="none">
                <a:solidFill>
                  <a:srgbClr val="35ACDF"/>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54" name="Google Shape;54;p120"/>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55" name="Google Shape;55;p120"/>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sp>
        <p:nvSpPr>
          <p:cNvPr id="56" name="Google Shape;56;p120"/>
          <p:cNvSpPr txBox="1">
            <a:spLocks noGrp="1"/>
          </p:cNvSpPr>
          <p:nvPr>
            <p:ph type="body" idx="2"/>
          </p:nvPr>
        </p:nvSpPr>
        <p:spPr>
          <a:xfrm>
            <a:off x="766571" y="1368839"/>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 name="Picture 1" descr="Logo&#10;&#10;Description automatically generated">
            <a:extLst>
              <a:ext uri="{FF2B5EF4-FFF2-40B4-BE49-F238E27FC236}">
                <a16:creationId xmlns:a16="http://schemas.microsoft.com/office/drawing/2014/main" id="{87F8D4F8-53E6-20FC-7BC2-C354AEA6CB9F}"/>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2782557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7"/>
        <p:cNvGrpSpPr/>
        <p:nvPr/>
      </p:nvGrpSpPr>
      <p:grpSpPr>
        <a:xfrm>
          <a:off x="0" y="0"/>
          <a:ext cx="0" cy="0"/>
          <a:chOff x="0" y="0"/>
          <a:chExt cx="0" cy="0"/>
        </a:xfrm>
      </p:grpSpPr>
      <p:sp>
        <p:nvSpPr>
          <p:cNvPr id="58" name="Google Shape;58;p121"/>
          <p:cNvSpPr/>
          <p:nvPr/>
        </p:nvSpPr>
        <p:spPr>
          <a:xfrm>
            <a:off x="0" y="6091718"/>
            <a:ext cx="12192000" cy="766282"/>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9" name="Google Shape;59;p121"/>
          <p:cNvSpPr/>
          <p:nvPr/>
        </p:nvSpPr>
        <p:spPr>
          <a:xfrm>
            <a:off x="0" y="0"/>
            <a:ext cx="7607330" cy="4769224"/>
          </a:xfrm>
          <a:prstGeom prst="rect">
            <a:avLst/>
          </a:prstGeom>
          <a:solidFill>
            <a:srgbClr val="FFFFFF"/>
          </a:solidFill>
          <a:ln>
            <a:noFill/>
          </a:ln>
        </p:spPr>
      </p:sp>
      <p:pic>
        <p:nvPicPr>
          <p:cNvPr id="60" name="Google Shape;60;p121"/>
          <p:cNvPicPr preferRelativeResize="0"/>
          <p:nvPr/>
        </p:nvPicPr>
        <p:blipFill rotWithShape="1">
          <a:blip r:embed="rId2">
            <a:alphaModFix/>
          </a:blip>
          <a:srcRect/>
          <a:stretch/>
        </p:blipFill>
        <p:spPr>
          <a:xfrm>
            <a:off x="11565559" y="6270494"/>
            <a:ext cx="391215" cy="448868"/>
          </a:xfrm>
          <a:prstGeom prst="rect">
            <a:avLst/>
          </a:prstGeom>
          <a:noFill/>
          <a:ln>
            <a:noFill/>
          </a:ln>
        </p:spPr>
      </p:pic>
      <p:sp>
        <p:nvSpPr>
          <p:cNvPr id="61" name="Google Shape;61;p121"/>
          <p:cNvSpPr txBox="1"/>
          <p:nvPr/>
        </p:nvSpPr>
        <p:spPr>
          <a:xfrm>
            <a:off x="11565353" y="6358969"/>
            <a:ext cx="40267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Helvetica Neue"/>
                <a:ea typeface="Helvetica Neue"/>
                <a:cs typeface="Helvetica Neue"/>
                <a:sym typeface="Helvetica Neue"/>
              </a:rPr>
              <a:t>‹#›</a:t>
            </a:fld>
            <a:endParaRPr sz="1400" b="0" i="0" u="none" strike="noStrike" cap="none" dirty="0">
              <a:solidFill>
                <a:schemeClr val="lt1"/>
              </a:solidFill>
              <a:latin typeface="Helvetica Neue"/>
              <a:ea typeface="Helvetica Neue"/>
              <a:cs typeface="Helvetica Neue"/>
              <a:sym typeface="Helvetica Neue"/>
            </a:endParaRPr>
          </a:p>
        </p:txBody>
      </p:sp>
      <p:sp>
        <p:nvSpPr>
          <p:cNvPr id="63" name="Google Shape;63;p121"/>
          <p:cNvSpPr txBox="1">
            <a:spLocks noGrp="1"/>
          </p:cNvSpPr>
          <p:nvPr>
            <p:ph type="body" idx="1"/>
          </p:nvPr>
        </p:nvSpPr>
        <p:spPr>
          <a:xfrm>
            <a:off x="835120" y="766282"/>
            <a:ext cx="5683250" cy="708641"/>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64" name="Google Shape;64;p121"/>
          <p:cNvPicPr preferRelativeResize="0"/>
          <p:nvPr/>
        </p:nvPicPr>
        <p:blipFill rotWithShape="1">
          <a:blip r:embed="rId3">
            <a:alphaModFix/>
          </a:blip>
          <a:srcRect l="27864"/>
          <a:stretch/>
        </p:blipFill>
        <p:spPr>
          <a:xfrm>
            <a:off x="0" y="-84517"/>
            <a:ext cx="766571" cy="1173211"/>
          </a:xfrm>
          <a:prstGeom prst="rect">
            <a:avLst/>
          </a:prstGeom>
          <a:noFill/>
          <a:ln>
            <a:noFill/>
          </a:ln>
        </p:spPr>
      </p:pic>
      <p:cxnSp>
        <p:nvCxnSpPr>
          <p:cNvPr id="65" name="Google Shape;65;p121"/>
          <p:cNvCxnSpPr/>
          <p:nvPr/>
        </p:nvCxnSpPr>
        <p:spPr>
          <a:xfrm>
            <a:off x="0" y="6091718"/>
            <a:ext cx="12192000" cy="0"/>
          </a:xfrm>
          <a:prstGeom prst="straightConnector1">
            <a:avLst/>
          </a:prstGeom>
          <a:noFill/>
          <a:ln w="9525" cap="flat" cmpd="sng">
            <a:solidFill>
              <a:srgbClr val="35ACDF"/>
            </a:solidFill>
            <a:prstDash val="solid"/>
            <a:miter lim="800000"/>
            <a:headEnd type="none" w="sm" len="sm"/>
            <a:tailEnd type="none" w="sm" len="sm"/>
          </a:ln>
        </p:spPr>
      </p:cxnSp>
      <p:pic>
        <p:nvPicPr>
          <p:cNvPr id="2" name="Picture 1" descr="Logo&#10;&#10;Description automatically generated">
            <a:extLst>
              <a:ext uri="{FF2B5EF4-FFF2-40B4-BE49-F238E27FC236}">
                <a16:creationId xmlns:a16="http://schemas.microsoft.com/office/drawing/2014/main" id="{641AF3BE-C57E-3146-C843-204F3AF28C92}"/>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49566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65559"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69"/>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0" y="766282"/>
            <a:ext cx="5683250"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7865"/>
          <a:stretch/>
        </p:blipFill>
        <p:spPr>
          <a:xfrm>
            <a:off x="0"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DB1F29F5-7720-3B10-F331-7A59F1638762}"/>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188238661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342492492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94328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878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Body Slide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846B3E-F508-AD4B-862A-117DE5915049}"/>
              </a:ext>
            </a:extLst>
          </p:cNvPr>
          <p:cNvSpPr/>
          <p:nvPr userDrawn="1"/>
        </p:nvSpPr>
        <p:spPr>
          <a:xfrm>
            <a:off x="0" y="6091718"/>
            <a:ext cx="12192000" cy="766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B32FE15-5301-1846-A52A-581EB3EE0C43}"/>
              </a:ext>
            </a:extLst>
          </p:cNvPr>
          <p:cNvPicPr>
            <a:picLocks noChangeAspect="1"/>
          </p:cNvPicPr>
          <p:nvPr userDrawn="1"/>
        </p:nvPicPr>
        <p:blipFill>
          <a:blip r:embed="rId2"/>
          <a:stretch>
            <a:fillRect/>
          </a:stretch>
        </p:blipFill>
        <p:spPr>
          <a:xfrm>
            <a:off x="11565562" y="6270494"/>
            <a:ext cx="391215" cy="448868"/>
          </a:xfrm>
          <a:prstGeom prst="rect">
            <a:avLst/>
          </a:prstGeom>
        </p:spPr>
      </p:pic>
      <p:sp>
        <p:nvSpPr>
          <p:cNvPr id="9" name="TextBox 8">
            <a:extLst>
              <a:ext uri="{FF2B5EF4-FFF2-40B4-BE49-F238E27FC236}">
                <a16:creationId xmlns:a16="http://schemas.microsoft.com/office/drawing/2014/main" id="{61CCE928-9F3C-D94C-B75F-801F6836EE9C}"/>
              </a:ext>
            </a:extLst>
          </p:cNvPr>
          <p:cNvSpPr txBox="1"/>
          <p:nvPr userDrawn="1"/>
        </p:nvSpPr>
        <p:spPr>
          <a:xfrm>
            <a:off x="11565353" y="6358973"/>
            <a:ext cx="402674" cy="307777"/>
          </a:xfrm>
          <a:prstGeom prst="rect">
            <a:avLst/>
          </a:prstGeom>
          <a:noFill/>
        </p:spPr>
        <p:txBody>
          <a:bodyPr wrap="none" rtlCol="0">
            <a:spAutoFit/>
          </a:bodyPr>
          <a:lstStyle/>
          <a:p>
            <a:pPr algn="ctr"/>
            <a:fld id="{C753085D-10B8-7049-8F79-46A92938AA06}" type="slidenum">
              <a:rPr lang="en-US" sz="1400">
                <a:solidFill>
                  <a:schemeClr val="bg1"/>
                </a:solidFill>
                <a:latin typeface="Helvetica" pitchFamily="2" charset="0"/>
              </a:rPr>
              <a:pPr algn="ctr"/>
              <a:t>‹#›</a:t>
            </a:fld>
            <a:endParaRPr lang="en-US" sz="1400" dirty="0">
              <a:solidFill>
                <a:schemeClr val="bg1"/>
              </a:solidFill>
              <a:latin typeface="Helvetica" pitchFamily="2" charset="0"/>
            </a:endParaRPr>
          </a:p>
        </p:txBody>
      </p:sp>
      <p:sp>
        <p:nvSpPr>
          <p:cNvPr id="13" name="Text Placeholder 14">
            <a:extLst>
              <a:ext uri="{FF2B5EF4-FFF2-40B4-BE49-F238E27FC236}">
                <a16:creationId xmlns:a16="http://schemas.microsoft.com/office/drawing/2014/main" id="{16F3BD71-2B25-B148-83D2-113A9D3426BD}"/>
              </a:ext>
            </a:extLst>
          </p:cNvPr>
          <p:cNvSpPr>
            <a:spLocks noGrp="1"/>
          </p:cNvSpPr>
          <p:nvPr>
            <p:ph type="body" sz="quarter" idx="10" hasCustomPrompt="1"/>
          </p:nvPr>
        </p:nvSpPr>
        <p:spPr>
          <a:xfrm>
            <a:off x="835121" y="280149"/>
            <a:ext cx="5683251" cy="70864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b="0" i="0" baseline="0">
                <a:ln>
                  <a:noFill/>
                </a:ln>
                <a:solidFill>
                  <a:srgbClr val="35ACDF"/>
                </a:solidFill>
                <a:latin typeface="Helvetica Light" panose="020B0403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5ACDF"/>
                </a:solidFill>
                <a:effectLst/>
                <a:uLnTx/>
                <a:uFillTx/>
                <a:latin typeface="Helvetica Light" panose="020B0403020202020204" pitchFamily="34" charset="0"/>
                <a:ea typeface="+mn-ea"/>
                <a:cs typeface="+mn-cs"/>
              </a:rPr>
              <a:t>Slide Title Goes Here</a:t>
            </a:r>
            <a:endParaRPr kumimoji="0" lang="en-US" sz="1600" b="0" i="0" u="none" strike="noStrike" kern="1200" cap="none" spc="50" normalizeH="0" baseline="0" noProof="0" dirty="0">
              <a:ln>
                <a:noFill/>
              </a:ln>
              <a:solidFill>
                <a:srgbClr val="35ACDF"/>
              </a:solidFill>
              <a:effectLst/>
              <a:uLnTx/>
              <a:uFillTx/>
              <a:latin typeface="Helvetica Light" panose="020B0403020202020204" pitchFamily="34" charset="0"/>
              <a:ea typeface="+mn-ea"/>
              <a:cs typeface="+mn-cs"/>
            </a:endParaRPr>
          </a:p>
        </p:txBody>
      </p:sp>
      <p:pic>
        <p:nvPicPr>
          <p:cNvPr id="16" name="Picture 15">
            <a:extLst>
              <a:ext uri="{FF2B5EF4-FFF2-40B4-BE49-F238E27FC236}">
                <a16:creationId xmlns:a16="http://schemas.microsoft.com/office/drawing/2014/main" id="{F21F0A37-B3E4-544F-AB63-723A487018C4}"/>
              </a:ext>
            </a:extLst>
          </p:cNvPr>
          <p:cNvPicPr>
            <a:picLocks noChangeAspect="1"/>
          </p:cNvPicPr>
          <p:nvPr userDrawn="1"/>
        </p:nvPicPr>
        <p:blipFill rotWithShape="1">
          <a:blip r:embed="rId3"/>
          <a:srcRect l="27865"/>
          <a:stretch/>
        </p:blipFill>
        <p:spPr>
          <a:xfrm>
            <a:off x="1" y="-84517"/>
            <a:ext cx="766571" cy="1173211"/>
          </a:xfrm>
          <a:prstGeom prst="rect">
            <a:avLst/>
          </a:prstGeom>
        </p:spPr>
      </p:pic>
      <p:cxnSp>
        <p:nvCxnSpPr>
          <p:cNvPr id="19" name="Straight Connector 18">
            <a:extLst>
              <a:ext uri="{FF2B5EF4-FFF2-40B4-BE49-F238E27FC236}">
                <a16:creationId xmlns:a16="http://schemas.microsoft.com/office/drawing/2014/main" id="{2391E0EB-0DEE-4C46-9DF0-1BBA2F2F4A3F}"/>
              </a:ext>
            </a:extLst>
          </p:cNvPr>
          <p:cNvCxnSpPr/>
          <p:nvPr userDrawn="1"/>
        </p:nvCxnSpPr>
        <p:spPr>
          <a:xfrm>
            <a:off x="0" y="6091718"/>
            <a:ext cx="12192000" cy="0"/>
          </a:xfrm>
          <a:prstGeom prst="line">
            <a:avLst/>
          </a:prstGeom>
          <a:ln>
            <a:solidFill>
              <a:srgbClr val="35ACDF"/>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idx="1"/>
          </p:nvPr>
        </p:nvSpPr>
        <p:spPr>
          <a:xfrm>
            <a:off x="839789" y="1322338"/>
            <a:ext cx="5157787" cy="823912"/>
          </a:xfrm>
          <a:prstGeom prst="rect">
            <a:avLst/>
          </a:prstGeom>
        </p:spPr>
        <p:txBody>
          <a:bodyPr/>
          <a:lstStyle/>
          <a:p>
            <a:endParaRPr lang="en-US"/>
          </a:p>
        </p:txBody>
      </p:sp>
      <p:sp>
        <p:nvSpPr>
          <p:cNvPr id="17" name="Content Placeholder 3"/>
          <p:cNvSpPr>
            <a:spLocks noGrp="1"/>
          </p:cNvSpPr>
          <p:nvPr>
            <p:ph sz="half" idx="2"/>
          </p:nvPr>
        </p:nvSpPr>
        <p:spPr>
          <a:xfrm>
            <a:off x="839789" y="2146250"/>
            <a:ext cx="5157787" cy="3684588"/>
          </a:xfrm>
          <a:prstGeom prst="rect">
            <a:avLst/>
          </a:prstGeom>
        </p:spPr>
        <p:txBody>
          <a:bodyPr/>
          <a:lstStyle/>
          <a:p>
            <a:endParaRPr lang="en-US"/>
          </a:p>
        </p:txBody>
      </p:sp>
      <p:sp>
        <p:nvSpPr>
          <p:cNvPr id="18" name="Text Placeholder 4"/>
          <p:cNvSpPr>
            <a:spLocks noGrp="1"/>
          </p:cNvSpPr>
          <p:nvPr>
            <p:ph type="body" sz="quarter" idx="3"/>
          </p:nvPr>
        </p:nvSpPr>
        <p:spPr>
          <a:xfrm>
            <a:off x="6172202" y="1322338"/>
            <a:ext cx="5183188" cy="823912"/>
          </a:xfrm>
          <a:prstGeom prst="rect">
            <a:avLst/>
          </a:prstGeom>
        </p:spPr>
        <p:txBody>
          <a:bodyPr/>
          <a:lstStyle/>
          <a:p>
            <a:endParaRPr lang="en-US"/>
          </a:p>
        </p:txBody>
      </p:sp>
      <p:sp>
        <p:nvSpPr>
          <p:cNvPr id="20" name="Content Placeholder 5"/>
          <p:cNvSpPr>
            <a:spLocks noGrp="1"/>
          </p:cNvSpPr>
          <p:nvPr>
            <p:ph sz="quarter" idx="4"/>
          </p:nvPr>
        </p:nvSpPr>
        <p:spPr>
          <a:xfrm>
            <a:off x="6172202" y="2146250"/>
            <a:ext cx="5183188" cy="3684588"/>
          </a:xfrm>
          <a:prstGeom prst="rect">
            <a:avLst/>
          </a:prstGeom>
        </p:spPr>
        <p:txBody>
          <a:bodyPr/>
          <a:lstStyle/>
          <a:p>
            <a:endParaRPr lang="en-US"/>
          </a:p>
        </p:txBody>
      </p:sp>
      <p:pic>
        <p:nvPicPr>
          <p:cNvPr id="3" name="Picture 2" descr="Logo&#10;&#10;Description automatically generated">
            <a:extLst>
              <a:ext uri="{FF2B5EF4-FFF2-40B4-BE49-F238E27FC236}">
                <a16:creationId xmlns:a16="http://schemas.microsoft.com/office/drawing/2014/main" id="{661C47E5-FA30-9DDA-EEA0-26311D3DEB89}"/>
              </a:ext>
            </a:extLst>
          </p:cNvPr>
          <p:cNvPicPr>
            <a:picLocks noChangeAspect="1"/>
          </p:cNvPicPr>
          <p:nvPr userDrawn="1"/>
        </p:nvPicPr>
        <p:blipFill>
          <a:blip r:embed="rId4"/>
          <a:stretch>
            <a:fillRect/>
          </a:stretch>
        </p:blipFill>
        <p:spPr>
          <a:xfrm>
            <a:off x="235223" y="6247254"/>
            <a:ext cx="1597892" cy="495347"/>
          </a:xfrm>
          <a:prstGeom prst="rect">
            <a:avLst/>
          </a:prstGeom>
        </p:spPr>
      </p:pic>
    </p:spTree>
    <p:extLst>
      <p:ext uri="{BB962C8B-B14F-4D97-AF65-F5344CB8AC3E}">
        <p14:creationId xmlns:p14="http://schemas.microsoft.com/office/powerpoint/2010/main" val="172361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06428188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8671248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414475524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416769414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5078823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34275987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F21AA-4F26-464D-B3DC-A75FC459F585}" type="datetimeFigureOut">
              <a:rPr lang="en-US" smtClean="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413245487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F21AA-4F26-464D-B3DC-A75FC459F585}" type="datetimeFigureOut">
              <a:rPr lang="en-US" smtClean="0"/>
              <a:pPr/>
              <a:t>11/16/2022</a:t>
            </a:fld>
            <a:endParaRPr lang="en-US" dirty="0"/>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2338-2532-4661-8FFB-7D92CA204BDA}" type="slidenum">
              <a:rPr lang="en-US" smtClean="0"/>
              <a:pPr/>
              <a:t>‹#›</a:t>
            </a:fld>
            <a:endParaRPr lang="en-US" dirty="0"/>
          </a:p>
        </p:txBody>
      </p:sp>
    </p:spTree>
    <p:extLst>
      <p:ext uri="{BB962C8B-B14F-4D97-AF65-F5344CB8AC3E}">
        <p14:creationId xmlns:p14="http://schemas.microsoft.com/office/powerpoint/2010/main" val="137982980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6" r:id="rId12"/>
    <p:sldLayoutId id="2147483847" r:id="rId13"/>
    <p:sldLayoutId id="2147483848"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36163302"/>
      </p:ext>
    </p:extLst>
  </p:cSld>
  <p:clrMap bg1="lt1" tx1="dk1" bg2="dk2" tx2="lt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hyperlink" Target="about:blank" TargetMode="Externa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698148" y="2014506"/>
            <a:ext cx="5666538" cy="2697598"/>
          </a:xfrm>
          <a:prstGeom prst="rect">
            <a:avLst/>
          </a:prstGeom>
        </p:spPr>
        <p:txBody>
          <a:bodyPr wrap="square">
            <a:spAutoFit/>
          </a:bodyPr>
          <a:lstStyle/>
          <a:p>
            <a:pPr algn="ctr">
              <a:lnSpc>
                <a:spcPct val="150000"/>
              </a:lnSpc>
              <a:spcAft>
                <a:spcPts val="600"/>
              </a:spcAft>
            </a:pPr>
            <a:r>
              <a:rPr lang="en-US" sz="2400" dirty="0">
                <a:latin typeface="Arial" panose="020B0604020202020204" pitchFamily="34" charset="0"/>
                <a:cs typeface="Arial" panose="020B0604020202020204" pitchFamily="34" charset="0"/>
              </a:rPr>
              <a:t>Las Ventajas de Usar IGeneX para el Diagnóstico de Enfermedades Transmitidas por Garrapatas</a:t>
            </a:r>
          </a:p>
          <a:p>
            <a:pPr algn="ctr">
              <a:lnSpc>
                <a:spcPct val="150000"/>
              </a:lnSpc>
              <a:spcAft>
                <a:spcPts val="600"/>
              </a:spcAft>
            </a:pPr>
            <a:r>
              <a:rPr lang="es-ES" sz="2000" b="1" i="1" dirty="0">
                <a:latin typeface="Arial" panose="020B0604020202020204" pitchFamily="34" charset="0"/>
                <a:cs typeface="Arial" panose="020B0604020202020204" pitchFamily="34" charset="0"/>
              </a:rPr>
              <a:t>Destacando nuestra avanzada tecnología ImmunoBlot</a:t>
            </a:r>
            <a:endParaRPr lang="en-US" sz="2000" b="1"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D2D73F-E5D9-C34D-873D-241BBEA4C6D9}"/>
              </a:ext>
            </a:extLst>
          </p:cNvPr>
          <p:cNvSpPr txBox="1"/>
          <p:nvPr/>
        </p:nvSpPr>
        <p:spPr>
          <a:xfrm>
            <a:off x="9777047" y="5860458"/>
            <a:ext cx="1587639" cy="307777"/>
          </a:xfrm>
          <a:prstGeom prst="rect">
            <a:avLst/>
          </a:prstGeom>
          <a:noFill/>
        </p:spPr>
        <p:txBody>
          <a:bodyPr wrap="square" rtlCol="0">
            <a:spAutoFit/>
          </a:bodyPr>
          <a:lstStyle/>
          <a:p>
            <a:r>
              <a:rPr lang="en-US" b="1" i="1" dirty="0">
                <a:solidFill>
                  <a:schemeClr val="bg1"/>
                </a:solidFill>
              </a:rPr>
              <a:t>November 2022</a:t>
            </a:r>
          </a:p>
        </p:txBody>
      </p:sp>
    </p:spTree>
    <p:extLst>
      <p:ext uri="{BB962C8B-B14F-4D97-AF65-F5344CB8AC3E}">
        <p14:creationId xmlns:p14="http://schemas.microsoft.com/office/powerpoint/2010/main" val="256166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56445" y="227776"/>
            <a:ext cx="10252810" cy="1001857"/>
          </a:xfrm>
        </p:spPr>
        <p:txBody>
          <a:bodyPr anchor="ctr">
            <a:noAutofit/>
          </a:bodyPr>
          <a:lstStyle/>
          <a:p>
            <a:pPr marL="0" indent="0"/>
            <a:r>
              <a:rPr lang="en-US" sz="3200" dirty="0"/>
              <a:t>Hay muchas especies que a menudo no se incluyen en las pruebas</a:t>
            </a:r>
          </a:p>
        </p:txBody>
      </p:sp>
      <p:sp>
        <p:nvSpPr>
          <p:cNvPr id="3" name="Text Placeholder 2"/>
          <p:cNvSpPr>
            <a:spLocks noGrp="1"/>
          </p:cNvSpPr>
          <p:nvPr>
            <p:ph type="body" idx="2"/>
          </p:nvPr>
        </p:nvSpPr>
        <p:spPr>
          <a:xfrm>
            <a:off x="837731" y="1397994"/>
            <a:ext cx="10690239" cy="5232230"/>
          </a:xfrm>
        </p:spPr>
        <p:txBody>
          <a:bodyPr/>
          <a:lstStyle/>
          <a:p>
            <a:pPr marL="342900" marR="0" lvl="0" indent="-342900" algn="l" defTabSz="914400" rtl="0" eaLnBrk="1" fontAlgn="auto" latinLnBrk="0" hangingPunct="1">
              <a:lnSpc>
                <a:spcPct val="100000"/>
              </a:lnSpc>
              <a:spcBef>
                <a:spcPct val="20000"/>
              </a:spcBef>
              <a:spcAft>
                <a:spcPts val="180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a:ea typeface="+mn-ea"/>
                <a:cs typeface="+mn-cs"/>
                <a:sym typeface="Arial"/>
              </a:rPr>
              <a:t>La mayoría de las pruebas para la detección de Lyme solo identifican una única especie de </a:t>
            </a:r>
            <a:r>
              <a:rPr kumimoji="0" lang="es-ES" sz="2400" b="0" i="1" u="none" strike="noStrike" kern="1200" cap="none" spc="0" normalizeH="0" baseline="0" noProof="0" dirty="0">
                <a:ln>
                  <a:noFill/>
                </a:ln>
                <a:solidFill>
                  <a:prstClr val="black"/>
                </a:solidFill>
                <a:effectLst/>
                <a:uLnTx/>
                <a:uFillTx/>
                <a:latin typeface="Arial"/>
                <a:ea typeface="+mn-ea"/>
                <a:cs typeface="+mn-cs"/>
                <a:sym typeface="Arial"/>
              </a:rPr>
              <a:t>Borrelia</a:t>
            </a:r>
            <a:r>
              <a:rPr lang="es-ES" sz="2400" kern="1200" dirty="0">
                <a:solidFill>
                  <a:prstClr val="black"/>
                </a:solidFill>
                <a:ea typeface="+mn-ea"/>
                <a:cs typeface="+mn-cs"/>
              </a:rPr>
              <a:t>:</a:t>
            </a:r>
            <a:r>
              <a:rPr kumimoji="0" lang="es-ES" sz="2400" b="0" i="0" u="none" strike="noStrike" kern="1200" cap="none" spc="0" normalizeH="0" baseline="0" noProof="0" dirty="0">
                <a:ln>
                  <a:noFill/>
                </a:ln>
                <a:solidFill>
                  <a:prstClr val="black"/>
                </a:solidFill>
                <a:effectLst/>
                <a:uLnTx/>
                <a:uFillTx/>
                <a:latin typeface="Arial"/>
                <a:ea typeface="+mn-ea"/>
                <a:cs typeface="+mn-cs"/>
                <a:sym typeface="Arial"/>
              </a:rPr>
              <a:t> </a:t>
            </a:r>
            <a:r>
              <a:rPr kumimoji="0" lang="es-ES" sz="2400" b="0" i="1" u="none" strike="noStrike" kern="1200" cap="none" spc="0" normalizeH="0" baseline="0" noProof="0" dirty="0">
                <a:ln>
                  <a:noFill/>
                </a:ln>
                <a:solidFill>
                  <a:prstClr val="black"/>
                </a:solidFill>
                <a:effectLst/>
                <a:uLnTx/>
                <a:uFillTx/>
                <a:latin typeface="Arial"/>
                <a:ea typeface="+mn-ea"/>
                <a:cs typeface="+mn-cs"/>
                <a:sym typeface="Arial"/>
              </a:rPr>
              <a:t>B. burgdorferi </a:t>
            </a:r>
            <a:r>
              <a:rPr kumimoji="0" lang="es-ES" sz="2400" b="0" i="0" u="none" strike="noStrike" kern="1200" cap="none" spc="0" normalizeH="0" baseline="0" noProof="0" dirty="0">
                <a:ln>
                  <a:noFill/>
                </a:ln>
                <a:solidFill>
                  <a:prstClr val="black"/>
                </a:solidFill>
                <a:effectLst/>
                <a:uLnTx/>
                <a:uFillTx/>
                <a:latin typeface="Arial"/>
                <a:ea typeface="+mn-ea"/>
                <a:cs typeface="+mn-cs"/>
                <a:sym typeface="Arial"/>
              </a:rPr>
              <a:t>B31 (</a:t>
            </a:r>
            <a:r>
              <a:rPr kumimoji="0" lang="es-ES" sz="2400" b="0" i="1" u="none" strike="noStrike" kern="1200" cap="none" spc="0" normalizeH="0" baseline="0" noProof="0" dirty="0">
                <a:ln>
                  <a:noFill/>
                </a:ln>
                <a:solidFill>
                  <a:prstClr val="black"/>
                </a:solidFill>
                <a:effectLst/>
                <a:uLnTx/>
                <a:uFillTx/>
                <a:latin typeface="Arial"/>
                <a:ea typeface="+mn-ea"/>
                <a:cs typeface="+mn-cs"/>
                <a:sym typeface="Arial"/>
              </a:rPr>
              <a:t>Bb</a:t>
            </a:r>
            <a:r>
              <a:rPr lang="es-ES" sz="2400" i="1" kern="1200" dirty="0">
                <a:solidFill>
                  <a:prstClr val="black"/>
                </a:solidFill>
                <a:ea typeface="+mn-ea"/>
                <a:cs typeface="+mn-cs"/>
              </a:rPr>
              <a:t> </a:t>
            </a:r>
            <a:r>
              <a:rPr kumimoji="0" lang="es-ES" sz="2400" b="0" i="1" u="none" strike="noStrike" kern="1200" cap="none" spc="0" normalizeH="0" baseline="0" noProof="0" dirty="0">
                <a:ln>
                  <a:noFill/>
                </a:ln>
                <a:solidFill>
                  <a:prstClr val="black"/>
                </a:solidFill>
                <a:effectLst/>
                <a:uLnTx/>
                <a:uFillTx/>
                <a:latin typeface="Arial"/>
                <a:ea typeface="+mn-ea"/>
                <a:cs typeface="+mn-cs"/>
                <a:sym typeface="Arial"/>
              </a:rPr>
              <a:t>sensu stricto o Bbss</a:t>
            </a:r>
            <a:r>
              <a:rPr kumimoji="0" lang="es-ES" sz="2400" b="0" i="0" u="none" strike="noStrike" kern="1200" cap="none" spc="0" normalizeH="0" baseline="0" noProof="0" dirty="0">
                <a:ln>
                  <a:noFill/>
                </a:ln>
                <a:solidFill>
                  <a:prstClr val="black"/>
                </a:solidFill>
                <a:effectLst/>
                <a:uLnTx/>
                <a:uFillTx/>
                <a:latin typeface="Arial"/>
                <a:ea typeface="+mn-ea"/>
                <a:cs typeface="+mn-cs"/>
                <a:sym typeface="Arial"/>
              </a:rPr>
              <a:t>).</a:t>
            </a:r>
          </a:p>
          <a:p>
            <a:pPr marL="342900" marR="0" lvl="0" indent="-342900" algn="l" defTabSz="914400" rtl="0" eaLnBrk="1" fontAlgn="auto" latinLnBrk="0" hangingPunct="1">
              <a:lnSpc>
                <a:spcPct val="100000"/>
              </a:lnSpc>
              <a:spcBef>
                <a:spcPct val="20000"/>
              </a:spcBef>
              <a:spcAft>
                <a:spcPts val="1800"/>
              </a:spcAft>
              <a:buClrTx/>
              <a:buSzTx/>
              <a:buFont typeface="Arial" panose="020B0604020202020204" pitchFamily="34" charset="0"/>
              <a:buChar char="•"/>
              <a:tabLst/>
              <a:defRPr/>
            </a:pPr>
            <a:r>
              <a:rPr kumimoji="0" lang="en-US" sz="2400" b="0" u="none" strike="noStrike" kern="1200" cap="none" spc="0" normalizeH="0" baseline="0" noProof="0" dirty="0">
                <a:ln>
                  <a:noFill/>
                </a:ln>
                <a:solidFill>
                  <a:prstClr val="black"/>
                </a:solidFill>
                <a:effectLst/>
                <a:uLnTx/>
                <a:uFillTx/>
                <a:latin typeface="Arial"/>
                <a:ea typeface="+mn-ea"/>
                <a:cs typeface="+mn-cs"/>
                <a:sym typeface="Arial"/>
              </a:rPr>
              <a:t> </a:t>
            </a:r>
            <a:r>
              <a:rPr kumimoji="0" lang="es-ES" sz="2400" b="0" u="none" strike="noStrike" kern="1200" cap="none" spc="0" normalizeH="0" baseline="0" noProof="0" dirty="0">
                <a:ln>
                  <a:noFill/>
                </a:ln>
                <a:solidFill>
                  <a:prstClr val="black"/>
                </a:solidFill>
                <a:effectLst/>
                <a:uLnTx/>
                <a:uFillTx/>
                <a:latin typeface="Arial"/>
                <a:ea typeface="+mn-ea"/>
                <a:cs typeface="+mn-cs"/>
                <a:sym typeface="Arial"/>
              </a:rPr>
              <a:t>¿Y qué hay de otras especies?: </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B. afzelii; B. garinii; B. mayonii; B. californiensis; B. spielmanii; B. valaisiana (Bb senso lato</a:t>
            </a:r>
            <a:r>
              <a:rPr lang="en-US" sz="2400" i="1" kern="1200" dirty="0">
                <a:solidFill>
                  <a:prstClr val="black"/>
                </a:solidFill>
                <a:ea typeface="+mn-ea"/>
                <a:cs typeface="+mn-cs"/>
              </a:rPr>
              <a:t> </a:t>
            </a:r>
            <a:r>
              <a:rPr kumimoji="0" lang="en-US" sz="2400" b="0" i="1" u="none" strike="noStrike" kern="1200" cap="none" spc="0" normalizeH="0" baseline="0" noProof="0" dirty="0">
                <a:ln>
                  <a:noFill/>
                </a:ln>
                <a:solidFill>
                  <a:prstClr val="black"/>
                </a:solidFill>
                <a:effectLst/>
                <a:uLnTx/>
                <a:uFillTx/>
                <a:latin typeface="Arial"/>
                <a:ea typeface="+mn-ea"/>
                <a:cs typeface="+mn-cs"/>
                <a:sym typeface="Arial"/>
              </a:rPr>
              <a:t>o Bbsl).</a:t>
            </a:r>
          </a:p>
          <a:p>
            <a:pPr marL="342900" indent="-342900">
              <a:lnSpc>
                <a:spcPct val="100000"/>
              </a:lnSpc>
              <a:spcBef>
                <a:spcPct val="20000"/>
              </a:spcBef>
              <a:spcAft>
                <a:spcPts val="1800"/>
              </a:spcAft>
              <a:buClrTx/>
              <a:buSzTx/>
              <a:buFont typeface="Arial" panose="020B0604020202020204" pitchFamily="34" charset="0"/>
              <a:buChar char="•"/>
              <a:defRPr/>
            </a:pPr>
            <a:r>
              <a:rPr lang="es-ES" sz="2400" kern="1200" dirty="0">
                <a:solidFill>
                  <a:prstClr val="black"/>
                </a:solidFill>
                <a:ea typeface="+mn-ea"/>
                <a:cs typeface="+mn-cs"/>
              </a:rPr>
              <a:t>Las pruebas convencionales de dos fases pasan por alto a muchos pacientes porque no detectan estas especies adicionales.</a:t>
            </a:r>
          </a:p>
          <a:p>
            <a:pPr marL="342900" indent="-342900">
              <a:lnSpc>
                <a:spcPct val="100000"/>
              </a:lnSpc>
              <a:spcBef>
                <a:spcPct val="20000"/>
              </a:spcBef>
              <a:spcAft>
                <a:spcPts val="1800"/>
              </a:spcAft>
              <a:buClrTx/>
              <a:buSzTx/>
              <a:buFont typeface="Arial" panose="020B0604020202020204" pitchFamily="34" charset="0"/>
              <a:buChar char="•"/>
              <a:defRPr/>
            </a:pPr>
            <a:r>
              <a:rPr kumimoji="0" lang="es-ES" sz="2400" b="1" i="0" u="none" strike="noStrike" kern="1200" cap="none" spc="0" normalizeH="0" baseline="0" noProof="0" dirty="0">
                <a:ln>
                  <a:noFill/>
                </a:ln>
                <a:solidFill>
                  <a:prstClr val="black"/>
                </a:solidFill>
                <a:effectLst/>
                <a:uLnTx/>
                <a:uFillTx/>
                <a:latin typeface="Arial"/>
                <a:ea typeface="+mn-ea"/>
                <a:cs typeface="+mn-cs"/>
                <a:sym typeface="Arial"/>
              </a:rPr>
              <a:t>¡Un resultado negativo puede deberse simplemente a que no se ha detectado la especie correcta!</a:t>
            </a:r>
          </a:p>
          <a:p>
            <a:pPr lvl="1"/>
            <a:r>
              <a:rPr lang="es-ES" sz="2000" dirty="0">
                <a:effectLst/>
              </a:rPr>
              <a:t>Aunque también puede haber una razón para la seronegatividad.</a:t>
            </a:r>
          </a:p>
          <a:p>
            <a:pPr marL="0" marR="0" lvl="0" indent="0" algn="l" defTabSz="914400" rtl="0" eaLnBrk="1" fontAlgn="auto" latinLnBrk="0" hangingPunct="1">
              <a:lnSpc>
                <a:spcPct val="100000"/>
              </a:lnSpc>
              <a:spcBef>
                <a:spcPct val="20000"/>
              </a:spcBef>
              <a:spcAft>
                <a:spcPts val="1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sym typeface="Arial"/>
            </a:endParaRPr>
          </a:p>
          <a:p>
            <a:pPr marL="0" marR="0" lvl="0" indent="0" algn="l" defTabSz="914400" rtl="0" eaLnBrk="1" fontAlgn="auto" latinLnBrk="0" hangingPunct="1">
              <a:lnSpc>
                <a:spcPct val="100000"/>
              </a:lnSpc>
              <a:spcBef>
                <a:spcPct val="20000"/>
              </a:spcBef>
              <a:spcAft>
                <a:spcPts val="1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sym typeface="Arial"/>
            </a:endParaRPr>
          </a:p>
          <a:p>
            <a:pPr marL="558800" indent="-457200">
              <a:spcAft>
                <a:spcPts val="1800"/>
              </a:spcAft>
            </a:pPr>
            <a:endParaRPr lang="en-US" sz="2400" dirty="0"/>
          </a:p>
        </p:txBody>
      </p:sp>
    </p:spTree>
    <p:extLst>
      <p:ext uri="{BB962C8B-B14F-4D97-AF65-F5344CB8AC3E}">
        <p14:creationId xmlns:p14="http://schemas.microsoft.com/office/powerpoint/2010/main" val="179701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5107" y="1811401"/>
            <a:ext cx="9836564" cy="1867970"/>
          </a:xfrm>
        </p:spPr>
        <p:txBody>
          <a:bodyPr/>
          <a:lstStyle/>
          <a:p>
            <a:pPr marL="101600" indent="0" algn="ctr">
              <a:buNone/>
            </a:pPr>
            <a:r>
              <a:rPr lang="en-US" sz="4000" dirty="0">
                <a:solidFill>
                  <a:srgbClr val="35ACDF"/>
                </a:solidFill>
              </a:rPr>
              <a:t>ImmunoBlot -</a:t>
            </a:r>
          </a:p>
          <a:p>
            <a:pPr marL="101600" indent="0" algn="ctr">
              <a:buNone/>
            </a:pPr>
            <a:r>
              <a:rPr lang="en-US" sz="4000" dirty="0">
                <a:solidFill>
                  <a:srgbClr val="35ACDF"/>
                </a:solidFill>
              </a:rPr>
              <a:t>Más allá del Western Blot</a:t>
            </a:r>
          </a:p>
        </p:txBody>
      </p:sp>
    </p:spTree>
    <p:extLst>
      <p:ext uri="{BB962C8B-B14F-4D97-AF65-F5344CB8AC3E}">
        <p14:creationId xmlns:p14="http://schemas.microsoft.com/office/powerpoint/2010/main" val="404101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11249307" cy="584775"/>
          </a:xfrm>
          <a:prstGeom prst="rect">
            <a:avLst/>
          </a:prstGeom>
          <a:noFill/>
        </p:spPr>
        <p:txBody>
          <a:bodyPr wrap="square" rtlCol="0">
            <a:spAutoFit/>
          </a:bodyPr>
          <a:lstStyle/>
          <a:p>
            <a:r>
              <a:rPr lang="es-ES" sz="3200" dirty="0">
                <a:solidFill>
                  <a:srgbClr val="35ACDF"/>
                </a:solidFill>
                <a:latin typeface="Arial" panose="020B0604020202020204" pitchFamily="34" charset="0"/>
                <a:cs typeface="Arial" panose="020B0604020202020204" pitchFamily="34" charset="0"/>
              </a:rPr>
              <a:t>Western Blots - cómo se hacen y su interpretación</a:t>
            </a:r>
            <a:endParaRPr lang="en-US" sz="3200" dirty="0">
              <a:solidFill>
                <a:srgbClr val="35ACDF"/>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83A60D2-D49C-C943-92AE-8F430301C59F}"/>
              </a:ext>
            </a:extLst>
          </p:cNvPr>
          <p:cNvSpPr/>
          <p:nvPr/>
        </p:nvSpPr>
        <p:spPr>
          <a:xfrm>
            <a:off x="1087688" y="1092425"/>
            <a:ext cx="8013313" cy="4708981"/>
          </a:xfrm>
          <a:prstGeom prst="rect">
            <a:avLst/>
          </a:prstGeom>
        </p:spPr>
        <p:txBody>
          <a:bodyPr wrap="square">
            <a:spAutoFit/>
          </a:bodyPr>
          <a:lstStyle/>
          <a:p>
            <a:pPr lvl="0">
              <a:buSzPct val="80000"/>
            </a:pPr>
            <a:r>
              <a:rPr lang="es-ES" sz="2000" dirty="0">
                <a:latin typeface="Arial" panose="020B0604020202020204" pitchFamily="34" charset="0"/>
                <a:ea typeface="Helvetica Neue" panose="02000503000000020004" pitchFamily="2" charset="0"/>
                <a:cs typeface="Arial" panose="020B0604020202020204" pitchFamily="34" charset="0"/>
              </a:rPr>
              <a:t>Las cepas de laboratorio cultivadas se analizan y los antígenos se separan mediante técnicas de electroforesis.</a:t>
            </a:r>
          </a:p>
          <a:p>
            <a:pPr lvl="0">
              <a:buSzPct val="80000"/>
            </a:pPr>
            <a:r>
              <a:rPr lang="en-US" sz="2000" i="1" dirty="0">
                <a:latin typeface="Arial" panose="020B0604020202020204" pitchFamily="34" charset="0"/>
                <a:ea typeface="Helvetica Neue" panose="02000503000000020004" pitchFamily="2" charset="0"/>
                <a:cs typeface="Arial" panose="020B0604020202020204" pitchFamily="34" charset="0"/>
              </a:rPr>
              <a:t>Sin embargo-</a:t>
            </a:r>
          </a:p>
          <a:p>
            <a:pPr lvl="0">
              <a:buSzPct val="80000"/>
            </a:pPr>
            <a:r>
              <a:rPr lang="es-ES" sz="2000" b="1" dirty="0">
                <a:latin typeface="Arial" panose="020B0604020202020204" pitchFamily="34" charset="0"/>
                <a:ea typeface="Helvetica Neue" panose="02000503000000020004" pitchFamily="2" charset="0"/>
                <a:cs typeface="Arial" panose="020B0604020202020204" pitchFamily="34" charset="0"/>
              </a:rPr>
              <a:t>La identificación del antígeno </a:t>
            </a:r>
            <a:r>
              <a:rPr lang="es-ES" sz="2000" dirty="0">
                <a:latin typeface="Arial" panose="020B0604020202020204" pitchFamily="34" charset="0"/>
                <a:ea typeface="Helvetica Neue" panose="02000503000000020004" pitchFamily="2" charset="0"/>
                <a:cs typeface="Arial" panose="020B0604020202020204" pitchFamily="34" charset="0"/>
              </a:rPr>
              <a:t>se basa en la posición que estos adopten tras la electroforesis, es decir: depende de la migración.</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La migración no es un proceso exacto.</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Las proteínas inespecíficas o sin relevancia pueden migrar con las proteínas de importancia y el Western Blot no puede diferenciarlas.</a:t>
            </a:r>
          </a:p>
          <a:p>
            <a:pPr lvl="0">
              <a:buSzPct val="80000"/>
            </a:pPr>
            <a:r>
              <a:rPr lang="es-ES" sz="2000" b="1" dirty="0">
                <a:latin typeface="Arial" panose="020B0604020202020204" pitchFamily="34" charset="0"/>
                <a:ea typeface="Helvetica Neue" panose="02000503000000020004" pitchFamily="2" charset="0"/>
                <a:cs typeface="Arial" panose="020B0604020202020204" pitchFamily="34" charset="0"/>
              </a:rPr>
              <a:t>La valoración </a:t>
            </a:r>
            <a:r>
              <a:rPr lang="es-ES" sz="2000" dirty="0">
                <a:latin typeface="Arial" panose="020B0604020202020204" pitchFamily="34" charset="0"/>
                <a:ea typeface="Helvetica Neue" panose="02000503000000020004" pitchFamily="2" charset="0"/>
                <a:cs typeface="Arial" panose="020B0604020202020204" pitchFamily="34" charset="0"/>
              </a:rPr>
              <a:t>(positiva o negativa) se basa en la intensidad de la banda.</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¿Qué tan oscura tiene que ser una banda para que se considere positiva? La intensidad puede estar relacionada simplemente con la calidad del cultivo de la muestra.</a:t>
            </a:r>
          </a:p>
          <a:p>
            <a:pPr lvl="0">
              <a:buSzPct val="80000"/>
            </a:pPr>
            <a:r>
              <a:rPr lang="en-US" sz="2000" dirty="0">
                <a:latin typeface="Arial" panose="020B0604020202020204" pitchFamily="34" charset="0"/>
                <a:ea typeface="Helvetica Neue" panose="02000503000000020004" pitchFamily="2" charset="0"/>
                <a:cs typeface="Arial" panose="020B0604020202020204" pitchFamily="34" charset="0"/>
              </a:rPr>
              <a:t>RESULTADO – Impreciso. </a:t>
            </a:r>
          </a:p>
        </p:txBody>
      </p:sp>
      <p:pic>
        <p:nvPicPr>
          <p:cNvPr id="4" name="Picture 6">
            <a:extLst>
              <a:ext uri="{FF2B5EF4-FFF2-40B4-BE49-F238E27FC236}">
                <a16:creationId xmlns:a16="http://schemas.microsoft.com/office/drawing/2014/main" id="{17D563B9-6CDC-A74F-9763-2F16A278CE6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207305" y="1092425"/>
            <a:ext cx="216318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806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4" y="210118"/>
            <a:ext cx="7025650" cy="584775"/>
          </a:xfrm>
          <a:prstGeom prst="rect">
            <a:avLst/>
          </a:prstGeom>
          <a:noFill/>
        </p:spPr>
        <p:txBody>
          <a:bodyPr wrap="square" rtlCol="0">
            <a:spAutoFit/>
          </a:bodyPr>
          <a:lstStyle/>
          <a:p>
            <a:r>
              <a:rPr lang="es-ES" sz="3200" dirty="0">
                <a:solidFill>
                  <a:srgbClr val="35ACDF"/>
                </a:solidFill>
                <a:latin typeface="Arial" panose="020B0604020202020204" pitchFamily="34" charset="0"/>
                <a:cs typeface="Arial" panose="020B0604020202020204" pitchFamily="34" charset="0"/>
              </a:rPr>
              <a:t>Cómo se elaboran los ImmunoBlots</a:t>
            </a:r>
            <a:endParaRPr lang="en-US" sz="3200" dirty="0">
              <a:solidFill>
                <a:srgbClr val="35ACDF"/>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83A60D2-D49C-C943-92AE-8F430301C59F}"/>
              </a:ext>
            </a:extLst>
          </p:cNvPr>
          <p:cNvSpPr/>
          <p:nvPr/>
        </p:nvSpPr>
        <p:spPr>
          <a:xfrm>
            <a:off x="617220" y="1364196"/>
            <a:ext cx="7684299" cy="4708981"/>
          </a:xfrm>
          <a:prstGeom prst="rect">
            <a:avLst/>
          </a:prstGeom>
        </p:spPr>
        <p:txBody>
          <a:bodyPr wrap="square">
            <a:spAutoFit/>
          </a:bodyPr>
          <a:lstStyle/>
          <a:p>
            <a:pPr lvl="0">
              <a:buSzPct val="80000"/>
            </a:pPr>
            <a:r>
              <a:rPr lang="es-ES" sz="2000" b="1" dirty="0">
                <a:latin typeface="Arial" panose="020B0604020202020204" pitchFamily="34" charset="0"/>
                <a:ea typeface="Helvetica Neue" panose="02000503000000020004" pitchFamily="2" charset="0"/>
                <a:cs typeface="Arial" panose="020B0604020202020204" pitchFamily="34" charset="0"/>
              </a:rPr>
              <a:t>Los antígenos recombinantes </a:t>
            </a:r>
            <a:r>
              <a:rPr lang="es-ES" sz="2000" dirty="0">
                <a:latin typeface="Arial" panose="020B0604020202020204" pitchFamily="34" charset="0"/>
                <a:ea typeface="Helvetica Neue" panose="02000503000000020004" pitchFamily="2" charset="0"/>
                <a:cs typeface="Arial" panose="020B0604020202020204" pitchFamily="34" charset="0"/>
              </a:rPr>
              <a:t>se crean y se </a:t>
            </a:r>
            <a:r>
              <a:rPr lang="es-ES" sz="2000" u="sng" dirty="0">
                <a:latin typeface="Arial" panose="020B0604020202020204" pitchFamily="34" charset="0"/>
                <a:ea typeface="Helvetica Neue" panose="02000503000000020004" pitchFamily="2" charset="0"/>
                <a:cs typeface="Arial" panose="020B0604020202020204" pitchFamily="34" charset="0"/>
              </a:rPr>
              <a:t>imprimen</a:t>
            </a:r>
            <a:r>
              <a:rPr lang="es-ES" sz="2000" dirty="0">
                <a:latin typeface="Arial" panose="020B0604020202020204" pitchFamily="34" charset="0"/>
                <a:ea typeface="Helvetica Neue" panose="02000503000000020004" pitchFamily="2" charset="0"/>
                <a:cs typeface="Arial" panose="020B0604020202020204" pitchFamily="34" charset="0"/>
              </a:rPr>
              <a:t> en las cintas reactivas - </a:t>
            </a:r>
            <a:r>
              <a:rPr lang="es-ES" sz="2000" i="1" dirty="0">
                <a:latin typeface="Arial" panose="020B0604020202020204" pitchFamily="34" charset="0"/>
                <a:ea typeface="Helvetica Neue" panose="02000503000000020004" pitchFamily="2" charset="0"/>
                <a:cs typeface="Arial" panose="020B0604020202020204" pitchFamily="34" charset="0"/>
              </a:rPr>
              <a:t>así que no dependen de un cultivo</a:t>
            </a:r>
          </a:p>
          <a:p>
            <a:pPr lvl="0">
              <a:buSzPct val="80000"/>
            </a:pPr>
            <a:endParaRPr lang="en-US" sz="2000" i="1" dirty="0">
              <a:latin typeface="Arial" panose="020B0604020202020204" pitchFamily="34" charset="0"/>
              <a:ea typeface="Helvetica Neue" panose="02000503000000020004" pitchFamily="2" charset="0"/>
              <a:cs typeface="Arial" panose="020B0604020202020204" pitchFamily="34" charset="0"/>
            </a:endParaRPr>
          </a:p>
          <a:p>
            <a:pPr marL="342900" lvl="0" indent="-342900">
              <a:buSzPct val="80000"/>
              <a:buFont typeface="Wingdings" panose="05000000000000000000" pitchFamily="2" charset="2"/>
              <a:buChar char="Ø"/>
            </a:pPr>
            <a:r>
              <a:rPr lang="es-ES" sz="2000" dirty="0">
                <a:latin typeface="Arial" panose="020B0604020202020204" pitchFamily="34" charset="0"/>
                <a:ea typeface="Helvetica Neue" panose="02000503000000020004" pitchFamily="2" charset="0"/>
                <a:cs typeface="Arial" panose="020B0604020202020204" pitchFamily="34" charset="0"/>
              </a:rPr>
              <a:t>Los antígenos se sitúan en lugares concretos.</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Las ubicaciones de las bandas ya no dependen de la migración.</a:t>
            </a:r>
          </a:p>
          <a:p>
            <a:pPr marL="342900" lvl="0" indent="-342900">
              <a:buSzPct val="80000"/>
              <a:buFont typeface="Arial" panose="020B0604020202020204" pitchFamily="34" charset="0"/>
              <a:buChar char="•"/>
            </a:pPr>
            <a:r>
              <a:rPr lang="en-US" sz="2000" dirty="0">
                <a:latin typeface="Arial" panose="020B0604020202020204" pitchFamily="34" charset="0"/>
                <a:ea typeface="Helvetica Neue" panose="02000503000000020004" pitchFamily="2" charset="0"/>
                <a:cs typeface="Arial" panose="020B0604020202020204" pitchFamily="34" charset="0"/>
              </a:rPr>
              <a:t>Se puede saber que representa exactamente cada banda positiva.</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Ya no es un problema la co-migración de otros antígenos no deseados (virus, otras bacterias, autoanticuerpos).</a:t>
            </a:r>
          </a:p>
          <a:p>
            <a:pPr marL="342900" lvl="0" indent="-342900">
              <a:buSzPct val="80000"/>
              <a:buFont typeface="Arial" panose="020B0604020202020204" pitchFamily="34" charset="0"/>
              <a:buChar char="•"/>
            </a:pPr>
            <a:endParaRPr lang="en-US" sz="2000" dirty="0">
              <a:latin typeface="Arial" panose="020B0604020202020204" pitchFamily="34" charset="0"/>
              <a:ea typeface="Helvetica Neue" panose="02000503000000020004" pitchFamily="2" charset="0"/>
              <a:cs typeface="Arial" panose="020B0604020202020204" pitchFamily="34" charset="0"/>
            </a:endParaRPr>
          </a:p>
          <a:p>
            <a:pPr marL="342900" lvl="0" indent="-342900">
              <a:buSzPct val="80000"/>
              <a:buFont typeface="Wingdings" panose="05000000000000000000" pitchFamily="2" charset="2"/>
              <a:buChar char="Ø"/>
            </a:pPr>
            <a:r>
              <a:rPr lang="en-US" sz="2000" u="sng" dirty="0">
                <a:latin typeface="Arial" panose="020B0604020202020204" pitchFamily="34" charset="0"/>
                <a:ea typeface="Helvetica Neue" panose="02000503000000020004" pitchFamily="2" charset="0"/>
                <a:cs typeface="Arial" panose="020B0604020202020204" pitchFamily="34" charset="0"/>
              </a:rPr>
              <a:t>Cantidad exacta </a:t>
            </a:r>
            <a:r>
              <a:rPr lang="en-US" sz="2000" dirty="0">
                <a:latin typeface="Arial" panose="020B0604020202020204" pitchFamily="34" charset="0"/>
                <a:ea typeface="Helvetica Neue" panose="02000503000000020004" pitchFamily="2" charset="0"/>
                <a:cs typeface="Arial" panose="020B0604020202020204" pitchFamily="34" charset="0"/>
              </a:rPr>
              <a:t>de antígeno</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La intensidad de la banda ya no depende del cultivo. </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Las bandas positivas se aprecian más claramente.</a:t>
            </a:r>
          </a:p>
          <a:p>
            <a:pPr marL="342900" lvl="0" indent="-342900">
              <a:buSzPct val="80000"/>
              <a:buFont typeface="Arial" panose="020B0604020202020204" pitchFamily="34" charset="0"/>
              <a:buChar char="•"/>
            </a:pPr>
            <a:r>
              <a:rPr lang="es-ES" sz="2000" dirty="0">
                <a:latin typeface="Arial" panose="020B0604020202020204" pitchFamily="34" charset="0"/>
                <a:ea typeface="Helvetica Neue" panose="02000503000000020004" pitchFamily="2" charset="0"/>
                <a:cs typeface="Arial" panose="020B0604020202020204" pitchFamily="34" charset="0"/>
              </a:rPr>
              <a:t>Reduce los falsos positivos y los falsos negativos.</a:t>
            </a:r>
            <a:endParaRPr lang="en-US" sz="2000" dirty="0">
              <a:latin typeface="Arial" panose="020B0604020202020204" pitchFamily="34" charset="0"/>
              <a:ea typeface="Helvetica Neue" panose="02000503000000020004" pitchFamily="2"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471561" y="487136"/>
            <a:ext cx="2815894" cy="5308989"/>
          </a:xfrm>
          <a:prstGeom prst="rect">
            <a:avLst/>
          </a:prstGeom>
        </p:spPr>
      </p:pic>
    </p:spTree>
    <p:extLst>
      <p:ext uri="{BB962C8B-B14F-4D97-AF65-F5344CB8AC3E}">
        <p14:creationId xmlns:p14="http://schemas.microsoft.com/office/powerpoint/2010/main" val="238424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11249307" cy="646331"/>
          </a:xfrm>
          <a:prstGeom prst="rect">
            <a:avLst/>
          </a:prstGeom>
          <a:noFill/>
        </p:spPr>
        <p:txBody>
          <a:bodyPr wrap="square" rtlCol="0">
            <a:spAutoFit/>
          </a:bodyPr>
          <a:lstStyle/>
          <a:p>
            <a:r>
              <a:rPr lang="es-ES" sz="3600" dirty="0">
                <a:solidFill>
                  <a:srgbClr val="35ACDF"/>
                </a:solidFill>
                <a:latin typeface="Arial" panose="020B0604020202020204" pitchFamily="34" charset="0"/>
                <a:cs typeface="Arial" panose="020B0604020202020204" pitchFamily="34" charset="0"/>
              </a:rPr>
              <a:t>Comparación - Lyme WB vs. ImmunoBlot</a:t>
            </a:r>
            <a:endParaRPr lang="en-US" sz="1200" spc="50" dirty="0">
              <a:solidFill>
                <a:srgbClr val="35ACDF"/>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52EAA01A-FFC4-044E-9191-7068D7433EAF}"/>
              </a:ext>
            </a:extLst>
          </p:cNvPr>
          <p:cNvSpPr txBox="1">
            <a:spLocks/>
          </p:cNvSpPr>
          <p:nvPr/>
        </p:nvSpPr>
        <p:spPr>
          <a:xfrm>
            <a:off x="2510300" y="1315533"/>
            <a:ext cx="2636043" cy="316510"/>
          </a:xfrm>
          <a:prstGeom prst="rect">
            <a:avLst/>
          </a:prstGeom>
        </p:spPr>
        <p:txBody>
          <a:bodyPr vert="horz" lIns="0" tIns="0" rIns="0" bIns="0" rtlCol="0" anchor="b">
            <a:noAutofit/>
          </a:bodyPr>
          <a:lstStyle>
            <a:lvl1pPr algn="l" defTabSz="457200" rtl="0" eaLnBrk="1" latinLnBrk="0" hangingPunct="1">
              <a:spcBef>
                <a:spcPct val="0"/>
              </a:spcBef>
              <a:buNone/>
              <a:defRPr sz="3200" b="0" i="0" kern="3200" spc="-50">
                <a:ln w="1905" cmpd="sng">
                  <a:noFill/>
                </a:ln>
                <a:solidFill>
                  <a:schemeClr val="bg2"/>
                </a:solidFill>
                <a:latin typeface="Arial"/>
                <a:ea typeface="+mj-ea"/>
                <a:cs typeface="Aria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97" b="1" dirty="0">
                <a:solidFill>
                  <a:schemeClr val="tx1"/>
                </a:solidFill>
                <a:latin typeface="Arial" panose="020B0604020202020204" pitchFamily="34" charset="0"/>
                <a:cs typeface="Arial" panose="020B0604020202020204" pitchFamily="34" charset="0"/>
              </a:rPr>
              <a:t>Western Blot</a:t>
            </a:r>
          </a:p>
        </p:txBody>
      </p:sp>
      <p:pic>
        <p:nvPicPr>
          <p:cNvPr id="6" name="Picture 2">
            <a:extLst>
              <a:ext uri="{FF2B5EF4-FFF2-40B4-BE49-F238E27FC236}">
                <a16:creationId xmlns:a16="http://schemas.microsoft.com/office/drawing/2014/main" id="{F325FAE7-B2DC-8A44-B736-4E89F0DC06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27282" y="1717503"/>
            <a:ext cx="2912584" cy="411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a:extLst>
              <a:ext uri="{FF2B5EF4-FFF2-40B4-BE49-F238E27FC236}">
                <a16:creationId xmlns:a16="http://schemas.microsoft.com/office/drawing/2014/main" id="{E7E8BA13-B016-374E-8775-BE9C62660FD7}"/>
              </a:ext>
            </a:extLst>
          </p:cNvPr>
          <p:cNvSpPr txBox="1">
            <a:spLocks/>
          </p:cNvSpPr>
          <p:nvPr/>
        </p:nvSpPr>
        <p:spPr>
          <a:xfrm>
            <a:off x="6650631" y="1315533"/>
            <a:ext cx="4745356" cy="316510"/>
          </a:xfrm>
          <a:prstGeom prst="rect">
            <a:avLst/>
          </a:prstGeom>
        </p:spPr>
        <p:txBody>
          <a:bodyPr vert="horz" lIns="0" tIns="0" rIns="0" bIns="0" rtlCol="0" anchor="b">
            <a:noAutofit/>
          </a:bodyPr>
          <a:lstStyle>
            <a:lvl1pPr algn="l" defTabSz="457200" rtl="0" eaLnBrk="1" latinLnBrk="0" hangingPunct="1">
              <a:spcBef>
                <a:spcPct val="0"/>
              </a:spcBef>
              <a:buNone/>
              <a:defRPr sz="3200" b="0" i="0" kern="3200" spc="-50">
                <a:ln w="1905" cmpd="sng">
                  <a:noFill/>
                </a:ln>
                <a:solidFill>
                  <a:schemeClr val="bg2"/>
                </a:solidFill>
                <a:latin typeface="Arial"/>
                <a:ea typeface="+mj-ea"/>
                <a:cs typeface="Aria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97" b="1" dirty="0">
                <a:solidFill>
                  <a:schemeClr val="tx1"/>
                </a:solidFill>
                <a:latin typeface="Arial" panose="020B0604020202020204" pitchFamily="34" charset="0"/>
                <a:cs typeface="Arial" panose="020B0604020202020204" pitchFamily="34" charset="0"/>
              </a:rPr>
              <a:t>IGeneX Lyme ImmunoBlot</a:t>
            </a:r>
          </a:p>
        </p:txBody>
      </p:sp>
      <p:graphicFrame>
        <p:nvGraphicFramePr>
          <p:cNvPr id="2" name="Object 1"/>
          <p:cNvGraphicFramePr>
            <a:graphicFrameLocks noGrp="1" noChangeAspect="1"/>
          </p:cNvGraphicFramePr>
          <p:nvPr/>
        </p:nvGraphicFramePr>
        <p:xfrm>
          <a:off x="7045326" y="1842771"/>
          <a:ext cx="2489713" cy="3826509"/>
        </p:xfrm>
        <a:graphic>
          <a:graphicData uri="http://schemas.openxmlformats.org/presentationml/2006/ole">
            <mc:AlternateContent xmlns:mc="http://schemas.openxmlformats.org/markup-compatibility/2006">
              <mc:Choice xmlns:v="urn:schemas-microsoft-com:vml" Requires="v">
                <p:oleObj name="Image" r:id="rId3" imgW="3923810" imgH="6031746" progId="Photoshop.Image.12">
                  <p:embed/>
                </p:oleObj>
              </mc:Choice>
              <mc:Fallback>
                <p:oleObj name="Image" r:id="rId3" imgW="3923810" imgH="6031746" progId="Photoshop.Image.12">
                  <p:embed/>
                  <p:pic>
                    <p:nvPicPr>
                      <p:cNvPr id="2"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326" y="1842771"/>
                        <a:ext cx="2489713" cy="38265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4660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11249307" cy="646331"/>
          </a:xfrm>
          <a:prstGeom prst="rect">
            <a:avLst/>
          </a:prstGeom>
          <a:noFill/>
        </p:spPr>
        <p:txBody>
          <a:bodyPr wrap="square" rtlCol="0">
            <a:spAutoFit/>
          </a:bodyPr>
          <a:lstStyle/>
          <a:p>
            <a:r>
              <a:rPr lang="es-ES" sz="3600" dirty="0">
                <a:solidFill>
                  <a:srgbClr val="35ACDF"/>
                </a:solidFill>
                <a:latin typeface="Arial" panose="020B0604020202020204" pitchFamily="34" charset="0"/>
                <a:cs typeface="Arial" panose="020B0604020202020204" pitchFamily="34" charset="0"/>
              </a:rPr>
              <a:t>Comparación - Lyme WB vs. ImmunoBlot</a:t>
            </a:r>
            <a:endParaRPr lang="en-US" sz="3600" dirty="0">
              <a:solidFill>
                <a:srgbClr val="35ACDF"/>
              </a:solidFill>
              <a:latin typeface="Arial" panose="020B0604020202020204" pitchFamily="34" charset="0"/>
              <a:cs typeface="Arial" panose="020B0604020202020204" pitchFamily="34" charset="0"/>
            </a:endParaRPr>
          </a:p>
        </p:txBody>
      </p:sp>
      <p:pic>
        <p:nvPicPr>
          <p:cNvPr id="7" name="Content Placeholder 6">
            <a:extLst>
              <a:ext uri="{FF2B5EF4-FFF2-40B4-BE49-F238E27FC236}">
                <a16:creationId xmlns:a16="http://schemas.microsoft.com/office/drawing/2014/main" id="{AEED7F3E-5961-F44E-9E90-6EDECB10F7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735493" y="1946953"/>
            <a:ext cx="1852098" cy="387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8898AEC-EE7D-5B4D-BF37-7E5A0EC600F1}"/>
              </a:ext>
            </a:extLst>
          </p:cNvPr>
          <p:cNvSpPr/>
          <p:nvPr/>
        </p:nvSpPr>
        <p:spPr>
          <a:xfrm>
            <a:off x="2859233" y="1497684"/>
            <a:ext cx="1816523" cy="307777"/>
          </a:xfrm>
          <a:prstGeom prst="rect">
            <a:avLst/>
          </a:prstGeom>
        </p:spPr>
        <p:txBody>
          <a:bodyPr wrap="none">
            <a:spAutoFit/>
          </a:bodyPr>
          <a:lstStyle/>
          <a:p>
            <a:r>
              <a:rPr lang="en-US" b="1" dirty="0"/>
              <a:t>TBRF Western Blot</a:t>
            </a:r>
          </a:p>
        </p:txBody>
      </p:sp>
      <p:sp>
        <p:nvSpPr>
          <p:cNvPr id="6" name="Rectangle 5">
            <a:extLst>
              <a:ext uri="{FF2B5EF4-FFF2-40B4-BE49-F238E27FC236}">
                <a16:creationId xmlns:a16="http://schemas.microsoft.com/office/drawing/2014/main" id="{20FD23C5-5798-5C47-BFDD-442A12BDEEA8}"/>
              </a:ext>
            </a:extLst>
          </p:cNvPr>
          <p:cNvSpPr/>
          <p:nvPr/>
        </p:nvSpPr>
        <p:spPr>
          <a:xfrm>
            <a:off x="7044170" y="1497683"/>
            <a:ext cx="1757212" cy="307777"/>
          </a:xfrm>
          <a:prstGeom prst="rect">
            <a:avLst/>
          </a:prstGeom>
        </p:spPr>
        <p:txBody>
          <a:bodyPr wrap="none">
            <a:spAutoFit/>
          </a:bodyPr>
          <a:lstStyle/>
          <a:p>
            <a:r>
              <a:rPr lang="en-US" b="1" dirty="0"/>
              <a:t>TBRF ImmunoBlot</a:t>
            </a:r>
          </a:p>
        </p:txBody>
      </p:sp>
      <p:pic>
        <p:nvPicPr>
          <p:cNvPr id="9" name="Content Placeholder 8"/>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94213" y="1962521"/>
            <a:ext cx="1657126" cy="384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7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0D18C-13DB-42F6-8810-ED9628B20523}"/>
              </a:ext>
            </a:extLst>
          </p:cNvPr>
          <p:cNvSpPr txBox="1"/>
          <p:nvPr/>
        </p:nvSpPr>
        <p:spPr>
          <a:xfrm>
            <a:off x="942692" y="138177"/>
            <a:ext cx="9518477"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0" i="0" u="none" strike="noStrike" kern="0" cap="none" spc="0" normalizeH="0" baseline="0" noProof="0" dirty="0">
                <a:ln>
                  <a:noFill/>
                </a:ln>
                <a:solidFill>
                  <a:srgbClr val="35ACDF"/>
                </a:solidFill>
                <a:uLnTx/>
                <a:uFillTx/>
                <a:latin typeface="Arial" panose="020B0604020202020204" pitchFamily="34" charset="0"/>
                <a:cs typeface="Arial" panose="020B0604020202020204" pitchFamily="34" charset="0"/>
                <a:sym typeface="Arial"/>
              </a:rPr>
              <a:t>Especificidad de la InmunoBlot para Lyme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0" i="1" u="none" strike="noStrike" kern="0" cap="none" spc="0" normalizeH="0" baseline="0" noProof="0" dirty="0">
                <a:ln>
                  <a:noFill/>
                </a:ln>
                <a:solidFill>
                  <a:srgbClr val="FF0000"/>
                </a:solidFill>
                <a:uLnTx/>
                <a:uFillTx/>
                <a:latin typeface="Arial" panose="020B0604020202020204" pitchFamily="34" charset="0"/>
                <a:cs typeface="Arial" panose="020B0604020202020204" pitchFamily="34" charset="0"/>
                <a:sym typeface="Arial"/>
              </a:rPr>
              <a:t>Al contrario de lo que ocurre con las serologías convencionales, no es necesario sacrificar ni la sensibilidad ni la especificidad</a:t>
            </a:r>
            <a:r>
              <a:rPr kumimoji="0" lang="es-ES" sz="2400" b="0" i="1" u="none" strike="noStrike" kern="0" cap="none" spc="0" normalizeH="0" baseline="0" noProof="0" dirty="0">
                <a:ln>
                  <a:noFill/>
                </a:ln>
                <a:solidFill>
                  <a:srgbClr val="FF0000"/>
                </a:solidFill>
                <a:uLnTx/>
                <a:uFillTx/>
                <a:latin typeface="Arial" panose="020B0604020202020204" pitchFamily="34" charset="0"/>
                <a:cs typeface="Arial" panose="020B0604020202020204" pitchFamily="34" charset="0"/>
                <a:sym typeface="Arial"/>
              </a:rPr>
              <a:t>.</a:t>
            </a:r>
            <a:endParaRPr kumimoji="0" lang="en-US" sz="2400" b="0" i="1" u="none" strike="noStrike" kern="0" cap="none" spc="0" normalizeH="0" baseline="0" noProof="0" dirty="0">
              <a:ln>
                <a:noFill/>
              </a:ln>
              <a:solidFill>
                <a:srgbClr val="FF0000"/>
              </a:solidFill>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58207B1A-FDF9-4CA9-A6DF-85ADC7684581}"/>
              </a:ext>
            </a:extLst>
          </p:cNvPr>
          <p:cNvSpPr/>
          <p:nvPr/>
        </p:nvSpPr>
        <p:spPr>
          <a:xfrm>
            <a:off x="1306288" y="4978072"/>
            <a:ext cx="9472170"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*Los resultados del Western blot fueron obtenidos de la CDC.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t>
            </a:r>
            <a:r>
              <a:rPr kumimoji="0" lang="es-ES" sz="1400" b="0" i="0" u="none" strike="noStrike" kern="0" cap="none" spc="0" normalizeH="0" baseline="0" noProof="0" dirty="0">
                <a:ln>
                  <a:noFill/>
                </a:ln>
                <a:solidFill>
                  <a:srgbClr val="000000"/>
                </a:solidFill>
                <a:effectLst/>
                <a:uLnTx/>
                <a:uFillTx/>
                <a:latin typeface="Arial"/>
                <a:cs typeface="Arial"/>
                <a:sym typeface="Arial"/>
              </a:rPr>
              <a:t>De las 46 muestras de anticuerpos contra virus, 11 tenían anticuerpos contra el CMV, 24 contra el EBV, 7 contra el HSV y 4 contra el HCV.</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t>
            </a:r>
            <a:r>
              <a:rPr kumimoji="0" lang="es-ES" sz="1400" b="0" i="0" u="none" strike="noStrike" kern="0" cap="none" spc="0" normalizeH="0" baseline="0" noProof="0" dirty="0">
                <a:ln>
                  <a:noFill/>
                </a:ln>
                <a:solidFill>
                  <a:srgbClr val="000000"/>
                </a:solidFill>
                <a:effectLst/>
                <a:uLnTx/>
                <a:uFillTx/>
                <a:latin typeface="Arial"/>
                <a:cs typeface="Arial"/>
                <a:sym typeface="Arial"/>
              </a:rPr>
              <a:t>Solo 2 de las 24 muestras con anticuerpos contra el VEB fueron positivas para Lyme IB.</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PT = prueba de capacidad</a:t>
            </a:r>
          </a:p>
        </p:txBody>
      </p:sp>
      <p:graphicFrame>
        <p:nvGraphicFramePr>
          <p:cNvPr id="8" name="Content Placeholder 5">
            <a:extLst>
              <a:ext uri="{FF2B5EF4-FFF2-40B4-BE49-F238E27FC236}">
                <a16:creationId xmlns:a16="http://schemas.microsoft.com/office/drawing/2014/main" id="{1C21627F-60C4-41F9-B73A-24D62DBB88B5}"/>
              </a:ext>
            </a:extLst>
          </p:cNvPr>
          <p:cNvGraphicFramePr>
            <a:graphicFrameLocks/>
          </p:cNvGraphicFramePr>
          <p:nvPr>
            <p:extLst>
              <p:ext uri="{D42A27DB-BD31-4B8C-83A1-F6EECF244321}">
                <p14:modId xmlns:p14="http://schemas.microsoft.com/office/powerpoint/2010/main" val="754549588"/>
              </p:ext>
            </p:extLst>
          </p:nvPr>
        </p:nvGraphicFramePr>
        <p:xfrm>
          <a:off x="1306288" y="1307728"/>
          <a:ext cx="9154881" cy="3742285"/>
        </p:xfrm>
        <a:graphic>
          <a:graphicData uri="http://schemas.openxmlformats.org/drawingml/2006/table">
            <a:tbl>
              <a:tblPr firstRow="1" firstCol="1" bandRow="1">
                <a:tableStyleId>{5C22544A-7EE6-4342-B048-85BDC9FD1C3A}</a:tableStyleId>
              </a:tblPr>
              <a:tblGrid>
                <a:gridCol w="1514869">
                  <a:extLst>
                    <a:ext uri="{9D8B030D-6E8A-4147-A177-3AD203B41FA5}">
                      <a16:colId xmlns:a16="http://schemas.microsoft.com/office/drawing/2014/main" val="840523334"/>
                    </a:ext>
                  </a:extLst>
                </a:gridCol>
                <a:gridCol w="1266302">
                  <a:extLst>
                    <a:ext uri="{9D8B030D-6E8A-4147-A177-3AD203B41FA5}">
                      <a16:colId xmlns:a16="http://schemas.microsoft.com/office/drawing/2014/main" val="1818689386"/>
                    </a:ext>
                  </a:extLst>
                </a:gridCol>
                <a:gridCol w="1062754">
                  <a:extLst>
                    <a:ext uri="{9D8B030D-6E8A-4147-A177-3AD203B41FA5}">
                      <a16:colId xmlns:a16="http://schemas.microsoft.com/office/drawing/2014/main" val="3563045219"/>
                    </a:ext>
                  </a:extLst>
                </a:gridCol>
                <a:gridCol w="1062754">
                  <a:extLst>
                    <a:ext uri="{9D8B030D-6E8A-4147-A177-3AD203B41FA5}">
                      <a16:colId xmlns:a16="http://schemas.microsoft.com/office/drawing/2014/main" val="3793855455"/>
                    </a:ext>
                  </a:extLst>
                </a:gridCol>
                <a:gridCol w="1062754">
                  <a:extLst>
                    <a:ext uri="{9D8B030D-6E8A-4147-A177-3AD203B41FA5}">
                      <a16:colId xmlns:a16="http://schemas.microsoft.com/office/drawing/2014/main" val="1389409713"/>
                    </a:ext>
                  </a:extLst>
                </a:gridCol>
                <a:gridCol w="1062754">
                  <a:extLst>
                    <a:ext uri="{9D8B030D-6E8A-4147-A177-3AD203B41FA5}">
                      <a16:colId xmlns:a16="http://schemas.microsoft.com/office/drawing/2014/main" val="481300831"/>
                    </a:ext>
                  </a:extLst>
                </a:gridCol>
                <a:gridCol w="1061816">
                  <a:extLst>
                    <a:ext uri="{9D8B030D-6E8A-4147-A177-3AD203B41FA5}">
                      <a16:colId xmlns:a16="http://schemas.microsoft.com/office/drawing/2014/main" val="4048306947"/>
                    </a:ext>
                  </a:extLst>
                </a:gridCol>
                <a:gridCol w="1060878">
                  <a:extLst>
                    <a:ext uri="{9D8B030D-6E8A-4147-A177-3AD203B41FA5}">
                      <a16:colId xmlns:a16="http://schemas.microsoft.com/office/drawing/2014/main" val="86006301"/>
                    </a:ext>
                  </a:extLst>
                </a:gridCol>
              </a:tblGrid>
              <a:tr h="599881">
                <a:tc rowSpan="3">
                  <a:txBody>
                    <a:bodyPr/>
                    <a:lstStyle/>
                    <a:p>
                      <a:pPr marL="0" marR="0">
                        <a:lnSpc>
                          <a:spcPct val="107000"/>
                        </a:lnSpc>
                        <a:spcBef>
                          <a:spcPts val="0"/>
                        </a:spcBef>
                        <a:spcAft>
                          <a:spcPts val="0"/>
                        </a:spcAft>
                      </a:pPr>
                      <a:r>
                        <a:rPr lang="en-US" sz="1200" dirty="0">
                          <a:effectLst/>
                          <a:latin typeface="+mn-lt"/>
                        </a:rPr>
                        <a:t> </a:t>
                      </a: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Muestras</a:t>
                      </a:r>
                    </a:p>
                  </a:txBody>
                  <a:tcPr marL="68580" marR="68580" marT="0" marB="0"/>
                </a:tc>
                <a:tc rowSpan="3">
                  <a:txBody>
                    <a:bodyPr/>
                    <a:lstStyle/>
                    <a:p>
                      <a:pPr marL="0" marR="0" algn="ctr">
                        <a:lnSpc>
                          <a:spcPct val="107000"/>
                        </a:lnSpc>
                        <a:spcBef>
                          <a:spcPts val="0"/>
                        </a:spcBef>
                        <a:spcAft>
                          <a:spcPts val="0"/>
                        </a:spcAft>
                      </a:pPr>
                      <a:r>
                        <a:rPr lang="en-US" sz="1200" dirty="0">
                          <a:effectLst/>
                          <a:latin typeface="+mn-lt"/>
                        </a:rPr>
                        <a:t> </a:t>
                      </a:r>
                    </a:p>
                    <a:p>
                      <a:pPr marL="0" marR="0" algn="ctr">
                        <a:lnSpc>
                          <a:spcPct val="107000"/>
                        </a:lnSpc>
                        <a:spcBef>
                          <a:spcPts val="0"/>
                        </a:spcBef>
                        <a:spcAft>
                          <a:spcPts val="0"/>
                        </a:spcAft>
                      </a:pPr>
                      <a:r>
                        <a:rPr lang="en-US" sz="1200" dirty="0">
                          <a:effectLst/>
                          <a:latin typeface="+mn-lt"/>
                        </a:rPr>
                        <a:t>Negativos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07000"/>
                        </a:lnSpc>
                        <a:spcBef>
                          <a:spcPts val="0"/>
                        </a:spcBef>
                        <a:spcAft>
                          <a:spcPts val="0"/>
                        </a:spcAft>
                      </a:pPr>
                      <a:r>
                        <a:rPr lang="en-US" sz="1200" dirty="0">
                          <a:effectLst/>
                          <a:latin typeface="+mn-lt"/>
                        </a:rPr>
                        <a:t> </a:t>
                      </a:r>
                    </a:p>
                    <a:p>
                      <a:pPr marL="0" marR="0" algn="ctr">
                        <a:lnSpc>
                          <a:spcPct val="107000"/>
                        </a:lnSpc>
                        <a:spcBef>
                          <a:spcPts val="0"/>
                        </a:spcBef>
                        <a:spcAft>
                          <a:spcPts val="0"/>
                        </a:spcAft>
                      </a:pPr>
                      <a:r>
                        <a:rPr lang="en-US" sz="1200" dirty="0">
                          <a:solidFill>
                            <a:schemeClr val="bg1"/>
                          </a:solidFill>
                          <a:effectLst/>
                          <a:latin typeface="+mn-lt"/>
                        </a:rPr>
                        <a:t>Lyme IB (</a:t>
                      </a:r>
                      <a:r>
                        <a:rPr lang="en-US" sz="1200" b="1" dirty="0">
                          <a:solidFill>
                            <a:schemeClr val="bg1"/>
                          </a:solidFill>
                          <a:latin typeface="Arial" panose="020B0604020202020204" pitchFamily="34" charset="0"/>
                          <a:cs typeface="Arial" panose="020B0604020202020204" pitchFamily="34" charset="0"/>
                        </a:rPr>
                        <a:t>IGeneX</a:t>
                      </a:r>
                      <a:r>
                        <a:rPr lang="en-US" sz="1200" dirty="0">
                          <a:solidFill>
                            <a:schemeClr val="bg1"/>
                          </a:solidFill>
                          <a:effectLst/>
                          <a:latin typeface="+mn-lt"/>
                        </a:rPr>
                        <a:t>)</a:t>
                      </a:r>
                      <a:endParaRPr lang="en-US"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200" dirty="0">
                          <a:effectLst/>
                          <a:latin typeface="+mn-lt"/>
                        </a:rPr>
                        <a:t> </a:t>
                      </a:r>
                    </a:p>
                    <a:p>
                      <a:pPr marL="0" marR="0" algn="ctr">
                        <a:lnSpc>
                          <a:spcPct val="107000"/>
                        </a:lnSpc>
                        <a:spcBef>
                          <a:spcPts val="0"/>
                        </a:spcBef>
                        <a:spcAft>
                          <a:spcPts val="0"/>
                        </a:spcAft>
                      </a:pPr>
                      <a:r>
                        <a:rPr lang="en-US" sz="1200" dirty="0">
                          <a:effectLst/>
                          <a:latin typeface="+mn-lt"/>
                        </a:rPr>
                        <a:t>Lyme IB (CDC)</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3911530"/>
                  </a:ext>
                </a:extLst>
              </a:tr>
              <a:tr h="290082">
                <a:tc vMerge="1">
                  <a:txBody>
                    <a:bodyPr/>
                    <a:lstStyle/>
                    <a:p>
                      <a:endParaRPr lang="en-US"/>
                    </a:p>
                  </a:txBody>
                  <a:tcPr/>
                </a:tc>
                <a:tc vMerge="1">
                  <a:txBody>
                    <a:bodyPr/>
                    <a:lstStyle/>
                    <a:p>
                      <a:endParaRPr lang="en-US"/>
                    </a:p>
                  </a:txBody>
                  <a:tcPr/>
                </a:tc>
                <a:tc gridSpan="6">
                  <a:txBody>
                    <a:bodyPr/>
                    <a:lstStyle/>
                    <a:p>
                      <a:pPr marL="0" marR="0" algn="ctr">
                        <a:lnSpc>
                          <a:spcPct val="107000"/>
                        </a:lnSpc>
                        <a:spcBef>
                          <a:spcPts val="0"/>
                        </a:spcBef>
                        <a:spcAft>
                          <a:spcPts val="0"/>
                        </a:spcAft>
                      </a:pPr>
                      <a:r>
                        <a:rPr lang="en-US"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2022495"/>
                  </a:ext>
                </a:extLst>
              </a:tr>
              <a:tr h="241584">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mn-lt"/>
                        </a:rPr>
                        <a:t>IgM</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1910" marR="0" algn="ctr">
                        <a:lnSpc>
                          <a:spcPct val="107000"/>
                        </a:lnSpc>
                        <a:spcBef>
                          <a:spcPts val="0"/>
                        </a:spcBef>
                        <a:spcAft>
                          <a:spcPts val="0"/>
                        </a:spcAft>
                      </a:pPr>
                      <a:r>
                        <a:rPr lang="en-US" sz="1000" dirty="0">
                          <a:effectLst/>
                          <a:latin typeface="+mn-lt"/>
                        </a:rPr>
                        <a:t>IgG</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latin typeface="+mn-lt"/>
                        </a:rPr>
                        <a:t>IgM+IgG</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latin typeface="+mn-lt"/>
                        </a:rPr>
                        <a:t>IgM</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latin typeface="+mn-lt"/>
                        </a:rPr>
                        <a:t>IgG</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latin typeface="+mn-lt"/>
                        </a:rPr>
                        <a:t>IgM+IgG</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823860"/>
                  </a:ext>
                </a:extLst>
              </a:tr>
              <a:tr h="290082">
                <a:tc>
                  <a:txBody>
                    <a:bodyPr/>
                    <a:lstStyle/>
                    <a:p>
                      <a:pPr marL="0" marR="0">
                        <a:lnSpc>
                          <a:spcPct val="107000"/>
                        </a:lnSpc>
                        <a:spcBef>
                          <a:spcPts val="0"/>
                        </a:spcBef>
                        <a:spcAft>
                          <a:spcPts val="0"/>
                        </a:spcAft>
                      </a:pPr>
                      <a:r>
                        <a:rPr lang="en-US" sz="1000" dirty="0">
                          <a:effectLst/>
                          <a:latin typeface="+mn-lt"/>
                        </a:rPr>
                        <a:t>CDC Set 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5</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67871"/>
                  </a:ext>
                </a:extLst>
              </a:tr>
              <a:tr h="290082">
                <a:tc>
                  <a:txBody>
                    <a:bodyPr/>
                    <a:lstStyle/>
                    <a:p>
                      <a:pPr marL="0" marR="0">
                        <a:lnSpc>
                          <a:spcPct val="107000"/>
                        </a:lnSpc>
                        <a:spcBef>
                          <a:spcPts val="0"/>
                        </a:spcBef>
                        <a:spcAft>
                          <a:spcPts val="0"/>
                        </a:spcAft>
                      </a:pPr>
                      <a:r>
                        <a:rPr lang="en-US" sz="1000" dirty="0">
                          <a:effectLst/>
                          <a:latin typeface="+mn-lt"/>
                        </a:rPr>
                        <a:t>CDC Set 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9120162"/>
                  </a:ext>
                </a:extLst>
              </a:tr>
              <a:tr h="290082">
                <a:tc>
                  <a:txBody>
                    <a:bodyPr/>
                    <a:lstStyle/>
                    <a:p>
                      <a:pPr marL="0" marR="0">
                        <a:lnSpc>
                          <a:spcPct val="107000"/>
                        </a:lnSpc>
                        <a:spcBef>
                          <a:spcPts val="0"/>
                        </a:spcBef>
                        <a:spcAft>
                          <a:spcPts val="0"/>
                        </a:spcAft>
                      </a:pPr>
                      <a:r>
                        <a:rPr lang="en-US" sz="1000" dirty="0">
                          <a:effectLst/>
                          <a:latin typeface="+mn-lt"/>
                        </a:rPr>
                        <a:t>PT Samples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1824669"/>
                  </a:ext>
                </a:extLst>
              </a:tr>
              <a:tr h="290082">
                <a:tc>
                  <a:txBody>
                    <a:bodyPr/>
                    <a:lstStyle/>
                    <a:p>
                      <a:pPr marL="0" marR="0">
                        <a:lnSpc>
                          <a:spcPct val="107000"/>
                        </a:lnSpc>
                        <a:spcBef>
                          <a:spcPts val="0"/>
                        </a:spcBef>
                        <a:spcAft>
                          <a:spcPts val="0"/>
                        </a:spcAft>
                      </a:pPr>
                      <a:r>
                        <a:rPr lang="en-US" sz="1000" dirty="0">
                          <a:effectLst/>
                          <a:latin typeface="+mn-lt"/>
                        </a:rPr>
                        <a:t>Autoimmune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42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7664403"/>
                  </a:ext>
                </a:extLst>
              </a:tr>
              <a:tr h="290082">
                <a:tc>
                  <a:txBody>
                    <a:bodyPr/>
                    <a:lstStyle/>
                    <a:p>
                      <a:pPr marL="0" marR="0">
                        <a:lnSpc>
                          <a:spcPct val="107000"/>
                        </a:lnSpc>
                        <a:spcBef>
                          <a:spcPts val="0"/>
                        </a:spcBef>
                        <a:spcAft>
                          <a:spcPts val="0"/>
                        </a:spcAft>
                      </a:pPr>
                      <a:r>
                        <a:rPr lang="en-US" sz="1000" dirty="0">
                          <a:effectLst/>
                          <a:latin typeface="+mn-lt"/>
                        </a:rPr>
                        <a:t>Viral Infections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46**</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679813"/>
                  </a:ext>
                </a:extLst>
              </a:tr>
              <a:tr h="290082">
                <a:tc>
                  <a:txBody>
                    <a:bodyPr/>
                    <a:lstStyle/>
                    <a:p>
                      <a:pPr marL="0" marR="0">
                        <a:lnSpc>
                          <a:spcPct val="107000"/>
                        </a:lnSpc>
                        <a:spcBef>
                          <a:spcPts val="0"/>
                        </a:spcBef>
                        <a:spcAft>
                          <a:spcPts val="0"/>
                        </a:spcAft>
                      </a:pPr>
                      <a:r>
                        <a:rPr lang="en-US" sz="1000" dirty="0">
                          <a:effectLst/>
                          <a:latin typeface="+mn-lt"/>
                        </a:rPr>
                        <a:t>RPR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28</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458341"/>
                  </a:ext>
                </a:extLst>
              </a:tr>
              <a:tr h="290082">
                <a:tc>
                  <a:txBody>
                    <a:bodyPr/>
                    <a:lstStyle/>
                    <a:p>
                      <a:pPr marL="0" marR="0">
                        <a:lnSpc>
                          <a:spcPct val="107000"/>
                        </a:lnSpc>
                        <a:spcBef>
                          <a:spcPts val="0"/>
                        </a:spcBef>
                        <a:spcAft>
                          <a:spcPts val="0"/>
                        </a:spcAft>
                      </a:pPr>
                      <a:r>
                        <a:rPr lang="en-US" sz="1000" dirty="0">
                          <a:effectLst/>
                          <a:latin typeface="+mn-lt"/>
                        </a:rPr>
                        <a:t>Total False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4</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5</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525860"/>
                  </a:ext>
                </a:extLst>
              </a:tr>
              <a:tr h="290082">
                <a:tc>
                  <a:txBody>
                    <a:bodyPr/>
                    <a:lstStyle/>
                    <a:p>
                      <a:pPr marL="0" marR="0">
                        <a:lnSpc>
                          <a:spcPct val="107000"/>
                        </a:lnSpc>
                        <a:spcBef>
                          <a:spcPts val="0"/>
                        </a:spcBef>
                        <a:spcAft>
                          <a:spcPts val="0"/>
                        </a:spcAft>
                      </a:pPr>
                      <a:r>
                        <a:rPr lang="en-US" sz="1000" dirty="0">
                          <a:effectLst/>
                          <a:latin typeface="+mn-lt"/>
                        </a:rPr>
                        <a:t>Total True -</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152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151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148</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147</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152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151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latin typeface="+mn-lt"/>
                        </a:rPr>
                        <a:t>151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8293254"/>
                  </a:ext>
                </a:extLst>
              </a:tr>
              <a:tr h="290082">
                <a:tc gridSpan="2">
                  <a:txBody>
                    <a:bodyPr/>
                    <a:lstStyle/>
                    <a:p>
                      <a:pPr marL="0" marR="0" algn="ctr">
                        <a:lnSpc>
                          <a:spcPct val="107000"/>
                        </a:lnSpc>
                        <a:spcBef>
                          <a:spcPts val="0"/>
                        </a:spcBef>
                        <a:spcAft>
                          <a:spcPts val="0"/>
                        </a:spcAft>
                      </a:pPr>
                      <a:r>
                        <a:rPr lang="en-US" sz="1400" b="1" dirty="0">
                          <a:effectLst/>
                          <a:latin typeface="+mn-lt"/>
                        </a:rPr>
                        <a:t>Especificidad %</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mn-lt"/>
                        </a:rPr>
                        <a:t>99.3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latin typeface="+mn-lt"/>
                        </a:rPr>
                        <a:t>97.4</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latin typeface="+mn-lt"/>
                        </a:rPr>
                        <a:t>96.7</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latin typeface="+mn-lt"/>
                        </a:rPr>
                        <a:t>100</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latin typeface="+mn-lt"/>
                        </a:rPr>
                        <a:t>99.3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latin typeface="+mn-lt"/>
                        </a:rPr>
                        <a:t>99.3</a:t>
                      </a:r>
                      <a:endParaRPr lang="en-US" sz="1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8862528"/>
                  </a:ext>
                </a:extLst>
              </a:tr>
            </a:tbl>
          </a:graphicData>
        </a:graphic>
      </p:graphicFrame>
    </p:spTree>
    <p:extLst>
      <p:ext uri="{BB962C8B-B14F-4D97-AF65-F5344CB8AC3E}">
        <p14:creationId xmlns:p14="http://schemas.microsoft.com/office/powerpoint/2010/main" val="294247331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06983" y="280145"/>
            <a:ext cx="10447051" cy="708641"/>
          </a:xfrm>
        </p:spPr>
        <p:txBody>
          <a:bodyPr/>
          <a:lstStyle/>
          <a:p>
            <a:pPr lvl="0"/>
            <a:r>
              <a:rPr lang="es-ES" sz="3000" dirty="0"/>
              <a:t>InmunoBlot para Lyme: Sensibilidad sin precedentes</a:t>
            </a:r>
            <a:endParaRPr lang="en-US" sz="3000" dirty="0"/>
          </a:p>
        </p:txBody>
      </p:sp>
      <p:pic>
        <p:nvPicPr>
          <p:cNvPr id="4" name="Content Placeholder 3"/>
          <p:cNvPicPr>
            <a:picLocks noGrp="1" noChangeAspect="1"/>
          </p:cNvPicPr>
          <p:nvPr>
            <p:ph idx="4294967295"/>
          </p:nvPr>
        </p:nvPicPr>
        <p:blipFill>
          <a:blip r:embed="rId2"/>
          <a:stretch>
            <a:fillRect/>
          </a:stretch>
        </p:blipFill>
        <p:spPr>
          <a:xfrm>
            <a:off x="2056137" y="1083929"/>
            <a:ext cx="7734300" cy="2882900"/>
          </a:xfrm>
          <a:prstGeom prst="rect">
            <a:avLst/>
          </a:prstGeom>
          <a:solidFill>
            <a:schemeClr val="accent5">
              <a:lumMod val="20000"/>
              <a:lumOff val="80000"/>
            </a:schemeClr>
          </a:solidFill>
        </p:spPr>
      </p:pic>
      <p:sp>
        <p:nvSpPr>
          <p:cNvPr id="3" name="TextBox 2"/>
          <p:cNvSpPr txBox="1"/>
          <p:nvPr/>
        </p:nvSpPr>
        <p:spPr>
          <a:xfrm>
            <a:off x="2066304" y="4094480"/>
            <a:ext cx="90665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¡CAMBIO REVOLUCIONARIO!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000000"/>
                </a:solidFill>
                <a:effectLst/>
                <a:uLnTx/>
                <a:uFillTx/>
                <a:latin typeface="Arial"/>
                <a:cs typeface="Arial"/>
                <a:sym typeface="Arial"/>
              </a:rPr>
              <a:t>¡El InmunoBlot para Lyme de IGeneX detectó el 93% de los </a:t>
            </a:r>
            <a:r>
              <a:rPr kumimoji="0" lang="es-ES" sz="2000" b="1" i="0" u="none" strike="noStrike" kern="0" cap="none" spc="0" normalizeH="0" baseline="0" noProof="0" dirty="0">
                <a:ln>
                  <a:noFill/>
                </a:ln>
                <a:solidFill>
                  <a:srgbClr val="000000"/>
                </a:solidFill>
                <a:effectLst/>
                <a:uLnTx/>
                <a:uFillTx/>
                <a:latin typeface="Arial"/>
                <a:cs typeface="Arial"/>
                <a:sym typeface="Arial"/>
              </a:rPr>
              <a:t>casos tempranos</a:t>
            </a:r>
            <a:r>
              <a:rPr kumimoji="0" lang="es-E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s-ES" sz="2000" b="0" i="0" u="none" strike="noStrike" kern="0" cap="none" spc="0" normalizeH="0" baseline="0" noProof="0" dirty="0">
                <a:ln>
                  <a:noFill/>
                </a:ln>
                <a:solidFill>
                  <a:srgbClr val="000000"/>
                </a:solidFill>
                <a:effectLst/>
                <a:uLnTx/>
                <a:uFillTx/>
                <a:latin typeface="Arial"/>
                <a:cs typeface="Arial"/>
                <a:sym typeface="Arial"/>
              </a:rPr>
              <a:t>No se ha demostrado que ninguna otra prueba de ningún tipo haga esto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Arial" panose="020B0604020202020204" pitchFamily="34" charset="0"/>
                <a:sym typeface="Arial"/>
              </a:rPr>
              <a:t>La IgM de aparición tardía es relevante (recuerda la especificidad del 99,3+%)</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CuadroTexto 1">
            <a:extLst>
              <a:ext uri="{FF2B5EF4-FFF2-40B4-BE49-F238E27FC236}">
                <a16:creationId xmlns:a16="http://schemas.microsoft.com/office/drawing/2014/main" id="{38D2A2C4-1187-E9C2-D3D7-143AE65D7008}"/>
              </a:ext>
            </a:extLst>
          </p:cNvPr>
          <p:cNvSpPr txBox="1"/>
          <p:nvPr/>
        </p:nvSpPr>
        <p:spPr>
          <a:xfrm>
            <a:off x="2066304" y="1569868"/>
            <a:ext cx="1418583" cy="307777"/>
          </a:xfrm>
          <a:prstGeom prst="rect">
            <a:avLst/>
          </a:prstGeom>
          <a:solidFill>
            <a:schemeClr val="accent1">
              <a:lumMod val="20000"/>
              <a:lumOff val="80000"/>
            </a:schemeClr>
          </a:solidFill>
        </p:spPr>
        <p:txBody>
          <a:bodyPr wrap="square" rtlCol="0">
            <a:spAutoFit/>
          </a:bodyPr>
          <a:lstStyle/>
          <a:p>
            <a:r>
              <a:rPr lang="es-ES" b="1" dirty="0"/>
              <a:t>Pacientes con</a:t>
            </a:r>
            <a:endParaRPr lang="es-VE" b="1" dirty="0"/>
          </a:p>
        </p:txBody>
      </p:sp>
      <p:sp>
        <p:nvSpPr>
          <p:cNvPr id="7" name="CuadroTexto 6">
            <a:extLst>
              <a:ext uri="{FF2B5EF4-FFF2-40B4-BE49-F238E27FC236}">
                <a16:creationId xmlns:a16="http://schemas.microsoft.com/office/drawing/2014/main" id="{3188053E-7B16-C2B5-B22A-8936B3F3C72D}"/>
              </a:ext>
            </a:extLst>
          </p:cNvPr>
          <p:cNvSpPr txBox="1"/>
          <p:nvPr/>
        </p:nvSpPr>
        <p:spPr>
          <a:xfrm>
            <a:off x="5669280" y="1154430"/>
            <a:ext cx="1874520" cy="646331"/>
          </a:xfrm>
          <a:prstGeom prst="rect">
            <a:avLst/>
          </a:prstGeom>
          <a:solidFill>
            <a:schemeClr val="accent1">
              <a:lumMod val="20000"/>
              <a:lumOff val="80000"/>
            </a:schemeClr>
          </a:solidFill>
        </p:spPr>
        <p:txBody>
          <a:bodyPr wrap="square" rtlCol="0">
            <a:spAutoFit/>
          </a:bodyPr>
          <a:lstStyle/>
          <a:p>
            <a:r>
              <a:rPr lang="es-ES" sz="1200" b="1" dirty="0">
                <a:effectLst/>
              </a:rPr>
              <a:t>Pruebas serológicas de 2 fases para la enfermedad de Lyme</a:t>
            </a:r>
          </a:p>
        </p:txBody>
      </p:sp>
      <p:sp>
        <p:nvSpPr>
          <p:cNvPr id="8" name="CuadroTexto 7">
            <a:extLst>
              <a:ext uri="{FF2B5EF4-FFF2-40B4-BE49-F238E27FC236}">
                <a16:creationId xmlns:a16="http://schemas.microsoft.com/office/drawing/2014/main" id="{61603CEA-46C5-DAE9-43E9-B073B46E1041}"/>
              </a:ext>
            </a:extLst>
          </p:cNvPr>
          <p:cNvSpPr txBox="1"/>
          <p:nvPr/>
        </p:nvSpPr>
        <p:spPr>
          <a:xfrm>
            <a:off x="8012430" y="1211580"/>
            <a:ext cx="1577340" cy="461665"/>
          </a:xfrm>
          <a:prstGeom prst="rect">
            <a:avLst/>
          </a:prstGeom>
          <a:solidFill>
            <a:schemeClr val="accent1">
              <a:lumMod val="20000"/>
              <a:lumOff val="80000"/>
            </a:schemeClr>
          </a:solidFill>
        </p:spPr>
        <p:txBody>
          <a:bodyPr wrap="square" rtlCol="0">
            <a:spAutoFit/>
          </a:bodyPr>
          <a:lstStyle/>
          <a:p>
            <a:r>
              <a:rPr lang="es-VE" sz="1200" b="1" dirty="0"/>
              <a:t>InmunoBlot para Lyme </a:t>
            </a:r>
          </a:p>
        </p:txBody>
      </p:sp>
      <p:sp>
        <p:nvSpPr>
          <p:cNvPr id="9" name="CuadroTexto 8">
            <a:extLst>
              <a:ext uri="{FF2B5EF4-FFF2-40B4-BE49-F238E27FC236}">
                <a16:creationId xmlns:a16="http://schemas.microsoft.com/office/drawing/2014/main" id="{F7FED52E-BE89-EBA6-0069-78137553F35B}"/>
              </a:ext>
            </a:extLst>
          </p:cNvPr>
          <p:cNvSpPr txBox="1"/>
          <p:nvPr/>
        </p:nvSpPr>
        <p:spPr>
          <a:xfrm>
            <a:off x="2125980" y="2331720"/>
            <a:ext cx="2228850" cy="307777"/>
          </a:xfrm>
          <a:prstGeom prst="rect">
            <a:avLst/>
          </a:prstGeom>
          <a:solidFill>
            <a:schemeClr val="accent1">
              <a:lumMod val="20000"/>
              <a:lumOff val="80000"/>
            </a:schemeClr>
          </a:solidFill>
        </p:spPr>
        <p:txBody>
          <a:bodyPr wrap="square" rtlCol="0">
            <a:spAutoFit/>
          </a:bodyPr>
          <a:lstStyle/>
          <a:p>
            <a:r>
              <a:rPr lang="es-ES" dirty="0"/>
              <a:t>Lyme Temprano Agudo</a:t>
            </a:r>
            <a:endParaRPr lang="es-VE" dirty="0"/>
          </a:p>
        </p:txBody>
      </p:sp>
      <p:sp>
        <p:nvSpPr>
          <p:cNvPr id="10" name="CuadroTexto 9">
            <a:extLst>
              <a:ext uri="{FF2B5EF4-FFF2-40B4-BE49-F238E27FC236}">
                <a16:creationId xmlns:a16="http://schemas.microsoft.com/office/drawing/2014/main" id="{9BEA8375-C1D6-71C7-7B1E-F98FCA7D1345}"/>
              </a:ext>
            </a:extLst>
          </p:cNvPr>
          <p:cNvSpPr txBox="1"/>
          <p:nvPr/>
        </p:nvSpPr>
        <p:spPr>
          <a:xfrm>
            <a:off x="2066304" y="2650927"/>
            <a:ext cx="2837166" cy="307777"/>
          </a:xfrm>
          <a:prstGeom prst="rect">
            <a:avLst/>
          </a:prstGeom>
          <a:solidFill>
            <a:schemeClr val="accent1">
              <a:lumMod val="20000"/>
              <a:lumOff val="80000"/>
            </a:schemeClr>
          </a:solidFill>
        </p:spPr>
        <p:txBody>
          <a:bodyPr wrap="square" rtlCol="0">
            <a:spAutoFit/>
          </a:bodyPr>
          <a:lstStyle/>
          <a:p>
            <a:r>
              <a:rPr lang="es-ES" dirty="0"/>
              <a:t>Lyme Temprano Convaleciente</a:t>
            </a:r>
            <a:endParaRPr lang="es-VE" dirty="0"/>
          </a:p>
        </p:txBody>
      </p:sp>
      <p:sp>
        <p:nvSpPr>
          <p:cNvPr id="12" name="CuadroTexto 11">
            <a:extLst>
              <a:ext uri="{FF2B5EF4-FFF2-40B4-BE49-F238E27FC236}">
                <a16:creationId xmlns:a16="http://schemas.microsoft.com/office/drawing/2014/main" id="{8197F039-C01E-A142-E160-5A6FC3C4E24F}"/>
              </a:ext>
            </a:extLst>
          </p:cNvPr>
          <p:cNvSpPr txBox="1"/>
          <p:nvPr/>
        </p:nvSpPr>
        <p:spPr>
          <a:xfrm>
            <a:off x="2066304" y="2995971"/>
            <a:ext cx="2837166" cy="307777"/>
          </a:xfrm>
          <a:prstGeom prst="rect">
            <a:avLst/>
          </a:prstGeom>
          <a:solidFill>
            <a:schemeClr val="accent1">
              <a:lumMod val="20000"/>
              <a:lumOff val="80000"/>
            </a:schemeClr>
          </a:solidFill>
        </p:spPr>
        <p:txBody>
          <a:bodyPr wrap="square" rtlCol="0">
            <a:spAutoFit/>
          </a:bodyPr>
          <a:lstStyle/>
          <a:p>
            <a:r>
              <a:rPr lang="es-ES" dirty="0"/>
              <a:t>Lyme Neurológico </a:t>
            </a:r>
            <a:endParaRPr lang="es-VE" dirty="0"/>
          </a:p>
        </p:txBody>
      </p:sp>
      <p:sp>
        <p:nvSpPr>
          <p:cNvPr id="13" name="CuadroTexto 12">
            <a:extLst>
              <a:ext uri="{FF2B5EF4-FFF2-40B4-BE49-F238E27FC236}">
                <a16:creationId xmlns:a16="http://schemas.microsoft.com/office/drawing/2014/main" id="{59E17611-85DD-C0C7-BD61-1643D5A85C3E}"/>
              </a:ext>
            </a:extLst>
          </p:cNvPr>
          <p:cNvSpPr txBox="1"/>
          <p:nvPr/>
        </p:nvSpPr>
        <p:spPr>
          <a:xfrm>
            <a:off x="2065041" y="3319714"/>
            <a:ext cx="2837166" cy="307777"/>
          </a:xfrm>
          <a:prstGeom prst="rect">
            <a:avLst/>
          </a:prstGeom>
          <a:solidFill>
            <a:schemeClr val="accent1">
              <a:lumMod val="20000"/>
              <a:lumOff val="80000"/>
            </a:schemeClr>
          </a:solidFill>
        </p:spPr>
        <p:txBody>
          <a:bodyPr wrap="square" rtlCol="0">
            <a:spAutoFit/>
          </a:bodyPr>
          <a:lstStyle/>
          <a:p>
            <a:r>
              <a:rPr lang="es-ES" dirty="0"/>
              <a:t>Artritis por Lyme </a:t>
            </a:r>
            <a:endParaRPr lang="es-VE" dirty="0"/>
          </a:p>
        </p:txBody>
      </p:sp>
    </p:spTree>
    <p:extLst>
      <p:ext uri="{BB962C8B-B14F-4D97-AF65-F5344CB8AC3E}">
        <p14:creationId xmlns:p14="http://schemas.microsoft.com/office/powerpoint/2010/main" val="300410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13;p57">
            <a:extLst>
              <a:ext uri="{FF2B5EF4-FFF2-40B4-BE49-F238E27FC236}">
                <a16:creationId xmlns:a16="http://schemas.microsoft.com/office/drawing/2014/main" id="{9BAF1EA4-F70B-8D4D-9E74-CA4BCE9730F0}"/>
              </a:ext>
            </a:extLst>
          </p:cNvPr>
          <p:cNvSpPr txBox="1">
            <a:spLocks/>
          </p:cNvSpPr>
          <p:nvPr/>
        </p:nvSpPr>
        <p:spPr>
          <a:xfrm>
            <a:off x="883609" y="244649"/>
            <a:ext cx="10470190" cy="10072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35ACDF"/>
              </a:buClr>
              <a:buSzPts val="4400"/>
              <a:buFont typeface="Arial"/>
              <a:buNone/>
              <a:defRPr sz="4400" b="0" i="0" u="none" strike="noStrike" cap="none">
                <a:solidFill>
                  <a:srgbClr val="35ACDF"/>
                </a:solidFill>
                <a:latin typeface="Helvetica Neue Light"/>
                <a:ea typeface="Helvetica Neue Light"/>
                <a:cs typeface="Helvetica Neue Light"/>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B0F0"/>
              </a:buClr>
              <a:buSzPts val="2800"/>
              <a:buFont typeface="Arial"/>
              <a:buNone/>
              <a:tabLst/>
              <a:defRPr/>
            </a:pPr>
            <a:r>
              <a:rPr kumimoji="0" lang="es-ES" sz="3000" b="0" i="0" u="none" strike="noStrike" kern="0" cap="none" spc="0" normalizeH="0" baseline="0" noProof="0" dirty="0">
                <a:ln>
                  <a:noFill/>
                </a:ln>
                <a:effectLst/>
                <a:uLnTx/>
                <a:uFillTx/>
                <a:latin typeface="Arial" panose="020B0604020202020204" pitchFamily="34" charset="0"/>
                <a:ea typeface="Helvetica Neue Light"/>
                <a:cs typeface="Arial" panose="020B0604020202020204" pitchFamily="34" charset="0"/>
                <a:sym typeface="Helvetica Neue Light"/>
              </a:rPr>
              <a:t>Evaluación de la eficacia de la prueba en muestras clínicas</a:t>
            </a:r>
            <a:endParaRPr kumimoji="0" lang="en-US" sz="3000" b="0" i="0" u="none" strike="noStrike" kern="0" cap="none" spc="0" normalizeH="0" baseline="0" noProof="0" dirty="0">
              <a:ln>
                <a:noFill/>
              </a:ln>
              <a:effectLst/>
              <a:uLnTx/>
              <a:uFillTx/>
              <a:latin typeface="Arial" panose="020B0604020202020204" pitchFamily="34" charset="0"/>
              <a:ea typeface="Helvetica Neue Light"/>
              <a:cs typeface="Arial" panose="020B0604020202020204" pitchFamily="34" charset="0"/>
              <a:sym typeface="Helvetica Neue Light"/>
            </a:endParaRPr>
          </a:p>
        </p:txBody>
      </p:sp>
      <p:sp>
        <p:nvSpPr>
          <p:cNvPr id="14" name="TextBox 13">
            <a:extLst>
              <a:ext uri="{FF2B5EF4-FFF2-40B4-BE49-F238E27FC236}">
                <a16:creationId xmlns:a16="http://schemas.microsoft.com/office/drawing/2014/main" id="{C517EC01-1620-0E46-8829-88A76B33632D}"/>
              </a:ext>
            </a:extLst>
          </p:cNvPr>
          <p:cNvSpPr txBox="1"/>
          <p:nvPr/>
        </p:nvSpPr>
        <p:spPr>
          <a:xfrm>
            <a:off x="1301890" y="3223698"/>
            <a:ext cx="9312094"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Los datos anteriores se basan en 97 muestras bien clasificadas (49 muestras positivas de Lyme y 48 muestras negativas de Lyme). 74 de las muestras fueron proporcionadas por el CDC, que incluían 49 muestras de suero de pacientes positivos a Lyme y 25 muestras de suero de pacientes negativos a Lyme. Los resultados de la EIA y del Western Blot de Lyme también fueron proporcionados por el CDC. Las 23 muestras negativas de Lyme restantes fueron compradas a New York Biologics, NY.</a:t>
            </a:r>
            <a:endParaRPr kumimoji="0" lang="en-US" sz="14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endParaRPr>
          </a:p>
        </p:txBody>
      </p:sp>
      <p:sp>
        <p:nvSpPr>
          <p:cNvPr id="16" name="TextBox 15">
            <a:extLst>
              <a:ext uri="{FF2B5EF4-FFF2-40B4-BE49-F238E27FC236}">
                <a16:creationId xmlns:a16="http://schemas.microsoft.com/office/drawing/2014/main" id="{5B2D62D2-AC26-544D-AD13-3793100BFCED}"/>
              </a:ext>
            </a:extLst>
          </p:cNvPr>
          <p:cNvSpPr txBox="1"/>
          <p:nvPr/>
        </p:nvSpPr>
        <p:spPr>
          <a:xfrm>
            <a:off x="1141124" y="4716564"/>
            <a:ext cx="9633626" cy="1015663"/>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Según estos datos, el InmunoBlot para Lyme de IGeneX debería utilizarse para la detección de anticuerpos contra </a:t>
            </a:r>
            <a:r>
              <a:rPr kumimoji="0" lang="es-ES" sz="2000" b="0" i="1"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B. burgdorferi </a:t>
            </a:r>
            <a:r>
              <a:rPr kumimoji="0" lang="es-ES" sz="20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rPr>
              <a:t>en pacientes con sospecha de sufrir la enfermedad de Lyme. </a:t>
            </a:r>
            <a:endParaRPr kumimoji="0" lang="en-US" sz="2000" b="0" i="0" u="none" strike="noStrike" kern="0" cap="none" spc="0" normalizeH="0" baseline="0" noProof="0" dirty="0">
              <a:ln>
                <a:noFill/>
              </a:ln>
              <a:solidFill>
                <a:srgbClr val="000000"/>
              </a:solidFill>
              <a:effectLst/>
              <a:uLnTx/>
              <a:uFillTx/>
              <a:latin typeface="Arial"/>
              <a:ea typeface="Helvetica Neue" panose="02000503000000020004" pitchFamily="2" charset="0"/>
              <a:cs typeface="Helvetica Neue" panose="02000503000000020004" pitchFamily="2" charset="0"/>
              <a:sym typeface="Arial"/>
            </a:endParaRPr>
          </a:p>
        </p:txBody>
      </p:sp>
      <p:pic>
        <p:nvPicPr>
          <p:cNvPr id="7" name="Picture 6">
            <a:extLst>
              <a:ext uri="{FF2B5EF4-FFF2-40B4-BE49-F238E27FC236}">
                <a16:creationId xmlns:a16="http://schemas.microsoft.com/office/drawing/2014/main" id="{D5FFB05B-F56E-7142-A5B8-6EE7095D5C4F}"/>
              </a:ext>
            </a:extLst>
          </p:cNvPr>
          <p:cNvPicPr>
            <a:picLocks noChangeAspect="1"/>
          </p:cNvPicPr>
          <p:nvPr/>
        </p:nvPicPr>
        <p:blipFill>
          <a:blip r:embed="rId2"/>
          <a:stretch>
            <a:fillRect/>
          </a:stretch>
        </p:blipFill>
        <p:spPr>
          <a:xfrm>
            <a:off x="1196965" y="1633604"/>
            <a:ext cx="9599655" cy="1427496"/>
          </a:xfrm>
          <a:prstGeom prst="rect">
            <a:avLst/>
          </a:prstGeom>
        </p:spPr>
      </p:pic>
      <p:sp>
        <p:nvSpPr>
          <p:cNvPr id="2" name="CuadroTexto 1">
            <a:extLst>
              <a:ext uri="{FF2B5EF4-FFF2-40B4-BE49-F238E27FC236}">
                <a16:creationId xmlns:a16="http://schemas.microsoft.com/office/drawing/2014/main" id="{AB6C84ED-B39D-1230-C1BB-E56E513B4FEA}"/>
              </a:ext>
            </a:extLst>
          </p:cNvPr>
          <p:cNvSpPr txBox="1"/>
          <p:nvPr/>
        </p:nvSpPr>
        <p:spPr>
          <a:xfrm>
            <a:off x="1565910" y="2196932"/>
            <a:ext cx="1348740" cy="338554"/>
          </a:xfrm>
          <a:prstGeom prst="rect">
            <a:avLst/>
          </a:prstGeom>
          <a:solidFill>
            <a:schemeClr val="bg1"/>
          </a:solidFill>
        </p:spPr>
        <p:txBody>
          <a:bodyPr wrap="square" rtlCol="0">
            <a:spAutoFit/>
          </a:bodyPr>
          <a:lstStyle/>
          <a:p>
            <a:r>
              <a:rPr lang="es-ES" sz="1600" dirty="0"/>
              <a:t>Sensibilidad</a:t>
            </a:r>
            <a:endParaRPr lang="es-VE" sz="1600" dirty="0"/>
          </a:p>
        </p:txBody>
      </p:sp>
      <p:sp>
        <p:nvSpPr>
          <p:cNvPr id="8" name="CuadroTexto 7">
            <a:extLst>
              <a:ext uri="{FF2B5EF4-FFF2-40B4-BE49-F238E27FC236}">
                <a16:creationId xmlns:a16="http://schemas.microsoft.com/office/drawing/2014/main" id="{36A6FF9D-4E6B-5564-7BC7-A5A542F3660D}"/>
              </a:ext>
            </a:extLst>
          </p:cNvPr>
          <p:cNvSpPr txBox="1"/>
          <p:nvPr/>
        </p:nvSpPr>
        <p:spPr>
          <a:xfrm>
            <a:off x="1565910" y="2680734"/>
            <a:ext cx="1497330" cy="338554"/>
          </a:xfrm>
          <a:prstGeom prst="rect">
            <a:avLst/>
          </a:prstGeom>
          <a:solidFill>
            <a:schemeClr val="bg1"/>
          </a:solidFill>
        </p:spPr>
        <p:txBody>
          <a:bodyPr wrap="square" rtlCol="0">
            <a:spAutoFit/>
          </a:bodyPr>
          <a:lstStyle/>
          <a:p>
            <a:r>
              <a:rPr lang="es-ES" sz="1600" dirty="0"/>
              <a:t>Especificidad</a:t>
            </a:r>
            <a:endParaRPr lang="es-VE" sz="1600" dirty="0"/>
          </a:p>
        </p:txBody>
      </p:sp>
    </p:spTree>
    <p:extLst>
      <p:ext uri="{BB962C8B-B14F-4D97-AF65-F5344CB8AC3E}">
        <p14:creationId xmlns:p14="http://schemas.microsoft.com/office/powerpoint/2010/main" val="127842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03D108-FC19-DC43-B1A9-455C3CC9EDB1}"/>
              </a:ext>
            </a:extLst>
          </p:cNvPr>
          <p:cNvSpPr txBox="1"/>
          <p:nvPr/>
        </p:nvSpPr>
        <p:spPr>
          <a:xfrm>
            <a:off x="942692" y="255619"/>
            <a:ext cx="10553408" cy="523220"/>
          </a:xfrm>
          <a:prstGeom prst="rect">
            <a:avLst/>
          </a:prstGeom>
          <a:noFill/>
        </p:spPr>
        <p:txBody>
          <a:bodyPr wrap="square" rtlCol="0">
            <a:spAutoFit/>
          </a:bodyPr>
          <a:lstStyle/>
          <a:p>
            <a:r>
              <a:rPr lang="es-ES" sz="2800" dirty="0">
                <a:solidFill>
                  <a:srgbClr val="35ACDF"/>
                </a:solidFill>
                <a:latin typeface="Arial" panose="020B0604020202020204" pitchFamily="34" charset="0"/>
                <a:cs typeface="Arial" panose="020B0604020202020204" pitchFamily="34" charset="0"/>
              </a:rPr>
              <a:t>InmunoBlot para Lyme de IGeneX vs. Pruebas estándar</a:t>
            </a:r>
            <a:endParaRPr lang="en-US" sz="1050" spc="50" dirty="0">
              <a:solidFill>
                <a:srgbClr val="35ACDF"/>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9842F7E-ACA1-C54F-8503-B239495AF4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0577" y="519988"/>
            <a:ext cx="3868324" cy="3917499"/>
          </a:xfrm>
          <a:prstGeom prst="rect">
            <a:avLst/>
          </a:prstGeom>
        </p:spPr>
      </p:pic>
      <p:sp>
        <p:nvSpPr>
          <p:cNvPr id="9" name="Rectangle 8">
            <a:extLst>
              <a:ext uri="{FF2B5EF4-FFF2-40B4-BE49-F238E27FC236}">
                <a16:creationId xmlns:a16="http://schemas.microsoft.com/office/drawing/2014/main" id="{D61D1C3F-08B2-664A-AADC-C54482A6806E}"/>
              </a:ext>
            </a:extLst>
          </p:cNvPr>
          <p:cNvSpPr/>
          <p:nvPr/>
        </p:nvSpPr>
        <p:spPr>
          <a:xfrm>
            <a:off x="8672605" y="4434223"/>
            <a:ext cx="951961" cy="369332"/>
          </a:xfrm>
          <a:prstGeom prst="rect">
            <a:avLst/>
          </a:prstGeom>
        </p:spPr>
        <p:txBody>
          <a:bodyPr wrap="square">
            <a:spAutoFit/>
          </a:bodyPr>
          <a:lstStyle/>
          <a:p>
            <a:pPr algn="ctr"/>
            <a:r>
              <a:rPr lang="en-US" sz="900" b="1" dirty="0"/>
              <a:t>STANDARD</a:t>
            </a:r>
          </a:p>
          <a:p>
            <a:pPr algn="ctr"/>
            <a:r>
              <a:rPr lang="en-US" sz="900" dirty="0"/>
              <a:t>TESTS</a:t>
            </a:r>
          </a:p>
        </p:txBody>
      </p:sp>
      <p:sp>
        <p:nvSpPr>
          <p:cNvPr id="10" name="Rectangle 9">
            <a:extLst>
              <a:ext uri="{FF2B5EF4-FFF2-40B4-BE49-F238E27FC236}">
                <a16:creationId xmlns:a16="http://schemas.microsoft.com/office/drawing/2014/main" id="{0552B29B-6B01-1D4A-A0C0-06D506275626}"/>
              </a:ext>
            </a:extLst>
          </p:cNvPr>
          <p:cNvSpPr/>
          <p:nvPr/>
        </p:nvSpPr>
        <p:spPr>
          <a:xfrm>
            <a:off x="10443287" y="4434223"/>
            <a:ext cx="1052813" cy="369332"/>
          </a:xfrm>
          <a:prstGeom prst="rect">
            <a:avLst/>
          </a:prstGeom>
        </p:spPr>
        <p:txBody>
          <a:bodyPr wrap="square">
            <a:spAutoFit/>
          </a:bodyPr>
          <a:lstStyle/>
          <a:p>
            <a:pPr algn="ctr"/>
            <a:r>
              <a:rPr lang="en-US" sz="900" b="1" dirty="0"/>
              <a:t>IGENEX</a:t>
            </a:r>
          </a:p>
          <a:p>
            <a:pPr algn="ctr"/>
            <a:r>
              <a:rPr lang="en-US" sz="900" dirty="0"/>
              <a:t>IMMUNOBLOT</a:t>
            </a:r>
          </a:p>
        </p:txBody>
      </p:sp>
      <p:sp>
        <p:nvSpPr>
          <p:cNvPr id="13" name="Rectangle 12">
            <a:extLst>
              <a:ext uri="{FF2B5EF4-FFF2-40B4-BE49-F238E27FC236}">
                <a16:creationId xmlns:a16="http://schemas.microsoft.com/office/drawing/2014/main" id="{F59E6185-EF68-3345-A21E-24029EC36F67}"/>
              </a:ext>
            </a:extLst>
          </p:cNvPr>
          <p:cNvSpPr/>
          <p:nvPr/>
        </p:nvSpPr>
        <p:spPr>
          <a:xfrm>
            <a:off x="8440271" y="4928889"/>
            <a:ext cx="3244096" cy="584775"/>
          </a:xfrm>
          <a:prstGeom prst="rect">
            <a:avLst/>
          </a:prstGeom>
        </p:spPr>
        <p:txBody>
          <a:bodyPr wrap="square">
            <a:spAutoFit/>
          </a:bodyPr>
          <a:lstStyle/>
          <a:p>
            <a:r>
              <a:rPr lang="en-US" sz="800" dirty="0"/>
              <a:t>Source: Waddell LA, Greig J, Mascarenhas M, Harding S, Lindsay R, Ogden N (2016) The Accuracy of Diagnostic Tests for Lyme Disease in Humans, A Systematic Review and Meta-Analysis of North American Research. PLoS ONE 11(12): e0168613.</a:t>
            </a:r>
          </a:p>
        </p:txBody>
      </p:sp>
      <p:sp>
        <p:nvSpPr>
          <p:cNvPr id="14" name="Rectangle 13">
            <a:extLst>
              <a:ext uri="{FF2B5EF4-FFF2-40B4-BE49-F238E27FC236}">
                <a16:creationId xmlns:a16="http://schemas.microsoft.com/office/drawing/2014/main" id="{F653120E-3E20-3643-ABF4-1ABAE9B6459B}"/>
              </a:ext>
            </a:extLst>
          </p:cNvPr>
          <p:cNvSpPr/>
          <p:nvPr/>
        </p:nvSpPr>
        <p:spPr>
          <a:xfrm>
            <a:off x="6424363" y="2148409"/>
            <a:ext cx="2011174" cy="276999"/>
          </a:xfrm>
          <a:prstGeom prst="rect">
            <a:avLst/>
          </a:prstGeom>
        </p:spPr>
        <p:txBody>
          <a:bodyPr wrap="square">
            <a:spAutoFit/>
          </a:bodyPr>
          <a:lstStyle/>
          <a:p>
            <a:pPr marL="171450" indent="-171450">
              <a:buFont typeface="Wingdings" pitchFamily="2" charset="2"/>
              <a:buChar char="ü"/>
            </a:pPr>
            <a:r>
              <a:rPr lang="en-US" sz="1200" i="1" dirty="0"/>
              <a:t>B. burgdorferi B31</a:t>
            </a:r>
          </a:p>
        </p:txBody>
      </p:sp>
      <p:sp>
        <p:nvSpPr>
          <p:cNvPr id="15" name="Rectangle 14">
            <a:extLst>
              <a:ext uri="{FF2B5EF4-FFF2-40B4-BE49-F238E27FC236}">
                <a16:creationId xmlns:a16="http://schemas.microsoft.com/office/drawing/2014/main" id="{048A8316-6592-EA47-823A-AF069510BA44}"/>
              </a:ext>
            </a:extLst>
          </p:cNvPr>
          <p:cNvSpPr/>
          <p:nvPr/>
        </p:nvSpPr>
        <p:spPr>
          <a:xfrm>
            <a:off x="6398275" y="3359229"/>
            <a:ext cx="2011174" cy="1569660"/>
          </a:xfrm>
          <a:prstGeom prst="rect">
            <a:avLst/>
          </a:prstGeom>
        </p:spPr>
        <p:txBody>
          <a:bodyPr wrap="square">
            <a:spAutoFit/>
          </a:bodyPr>
          <a:lstStyle/>
          <a:p>
            <a:pPr marL="171450" indent="-171450">
              <a:buFont typeface="Wingdings" pitchFamily="2" charset="2"/>
              <a:buChar char="ü"/>
            </a:pPr>
            <a:r>
              <a:rPr lang="en-US" sz="1200" i="1" dirty="0"/>
              <a:t>B. burgdorferi B31</a:t>
            </a:r>
          </a:p>
          <a:p>
            <a:pPr marL="171450" indent="-171450">
              <a:buFont typeface="Wingdings" pitchFamily="2" charset="2"/>
              <a:buChar char="ü"/>
            </a:pPr>
            <a:r>
              <a:rPr lang="en-US" sz="1200" i="1" dirty="0"/>
              <a:t>B. burgdorferi 297</a:t>
            </a:r>
          </a:p>
          <a:p>
            <a:pPr marL="171450" indent="-171450">
              <a:buFont typeface="Wingdings" pitchFamily="2" charset="2"/>
              <a:buChar char="ü"/>
            </a:pPr>
            <a:r>
              <a:rPr lang="en-US" sz="1200" i="1" dirty="0"/>
              <a:t>B. californiensis</a:t>
            </a:r>
          </a:p>
          <a:p>
            <a:pPr marL="171450" indent="-171450">
              <a:buFont typeface="Wingdings" pitchFamily="2" charset="2"/>
              <a:buChar char="ü"/>
            </a:pPr>
            <a:r>
              <a:rPr lang="en-US" sz="1200" i="1" dirty="0"/>
              <a:t>B. mayonii</a:t>
            </a:r>
          </a:p>
          <a:p>
            <a:pPr marL="171450" indent="-171450">
              <a:buFont typeface="Wingdings" pitchFamily="2" charset="2"/>
              <a:buChar char="ü"/>
            </a:pPr>
            <a:r>
              <a:rPr lang="en-US" sz="1200" i="1" dirty="0"/>
              <a:t>B. afzelii</a:t>
            </a:r>
          </a:p>
          <a:p>
            <a:pPr marL="171450" indent="-171450">
              <a:buFont typeface="Wingdings" pitchFamily="2" charset="2"/>
              <a:buChar char="ü"/>
            </a:pPr>
            <a:r>
              <a:rPr lang="en-US" sz="1200" i="1" dirty="0"/>
              <a:t>B. garinii</a:t>
            </a:r>
          </a:p>
          <a:p>
            <a:pPr marL="171450" indent="-171450">
              <a:buFont typeface="Wingdings" pitchFamily="2" charset="2"/>
              <a:buChar char="ü"/>
            </a:pPr>
            <a:r>
              <a:rPr lang="en-US" sz="1200" i="1" dirty="0"/>
              <a:t>B. spielmanii</a:t>
            </a:r>
          </a:p>
          <a:p>
            <a:pPr marL="171450" indent="-171450">
              <a:buFont typeface="Wingdings" pitchFamily="2" charset="2"/>
              <a:buChar char="ü"/>
            </a:pPr>
            <a:r>
              <a:rPr lang="en-US" sz="1200" i="1" dirty="0"/>
              <a:t>B. valaisiana</a:t>
            </a:r>
          </a:p>
        </p:txBody>
      </p:sp>
      <p:sp>
        <p:nvSpPr>
          <p:cNvPr id="16" name="TextBox 15">
            <a:extLst>
              <a:ext uri="{FF2B5EF4-FFF2-40B4-BE49-F238E27FC236}">
                <a16:creationId xmlns:a16="http://schemas.microsoft.com/office/drawing/2014/main" id="{68E6558B-8141-1147-91EE-1CCE3FD22A7F}"/>
              </a:ext>
            </a:extLst>
          </p:cNvPr>
          <p:cNvSpPr txBox="1"/>
          <p:nvPr/>
        </p:nvSpPr>
        <p:spPr>
          <a:xfrm>
            <a:off x="6424363" y="1519100"/>
            <a:ext cx="1576214" cy="584775"/>
          </a:xfrm>
          <a:prstGeom prst="rect">
            <a:avLst/>
          </a:prstGeom>
          <a:noFill/>
        </p:spPr>
        <p:txBody>
          <a:bodyPr wrap="square" rtlCol="0">
            <a:spAutoFit/>
          </a:bodyPr>
          <a:lstStyle/>
          <a:p>
            <a:pPr algn="ctr"/>
            <a:r>
              <a:rPr lang="en-US" sz="1600" b="1" dirty="0"/>
              <a:t>Standard Tests</a:t>
            </a:r>
            <a:endParaRPr lang="en-US" sz="1600" b="1" i="1" dirty="0"/>
          </a:p>
        </p:txBody>
      </p:sp>
      <p:sp>
        <p:nvSpPr>
          <p:cNvPr id="17" name="TextBox 16">
            <a:extLst>
              <a:ext uri="{FF2B5EF4-FFF2-40B4-BE49-F238E27FC236}">
                <a16:creationId xmlns:a16="http://schemas.microsoft.com/office/drawing/2014/main" id="{B1AAFF1F-FB34-C14C-AA33-A4B13AF2AF99}"/>
              </a:ext>
            </a:extLst>
          </p:cNvPr>
          <p:cNvSpPr txBox="1"/>
          <p:nvPr/>
        </p:nvSpPr>
        <p:spPr>
          <a:xfrm>
            <a:off x="6424363" y="2681079"/>
            <a:ext cx="1576214" cy="584775"/>
          </a:xfrm>
          <a:prstGeom prst="rect">
            <a:avLst/>
          </a:prstGeom>
          <a:noFill/>
        </p:spPr>
        <p:txBody>
          <a:bodyPr wrap="square" rtlCol="0">
            <a:spAutoFit/>
          </a:bodyPr>
          <a:lstStyle/>
          <a:p>
            <a:pPr algn="ctr"/>
            <a:r>
              <a:rPr lang="en-US" sz="1600" b="1" dirty="0"/>
              <a:t>IGeneX ImmunoBlot</a:t>
            </a:r>
            <a:endParaRPr lang="en-US" sz="1600" b="1" i="1" dirty="0"/>
          </a:p>
        </p:txBody>
      </p:sp>
      <p:sp>
        <p:nvSpPr>
          <p:cNvPr id="18" name="Content Placeholder 5">
            <a:extLst>
              <a:ext uri="{FF2B5EF4-FFF2-40B4-BE49-F238E27FC236}">
                <a16:creationId xmlns:a16="http://schemas.microsoft.com/office/drawing/2014/main" id="{7C1F5156-8E43-6245-9F43-BB0D4310058C}"/>
              </a:ext>
            </a:extLst>
          </p:cNvPr>
          <p:cNvSpPr txBox="1">
            <a:spLocks/>
          </p:cNvSpPr>
          <p:nvPr/>
        </p:nvSpPr>
        <p:spPr>
          <a:xfrm>
            <a:off x="754022" y="1764121"/>
            <a:ext cx="4986087" cy="30034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s-ES" sz="1600" dirty="0">
                <a:latin typeface="Arial" panose="020B0604020202020204" pitchFamily="34" charset="0"/>
                <a:cs typeface="Arial" panose="020B0604020202020204" pitchFamily="34" charset="0"/>
              </a:rPr>
              <a:t>La mayoría de las pruebas solo detectan una única especie de </a:t>
            </a:r>
            <a:r>
              <a:rPr lang="es-ES" sz="1600" i="1" dirty="0">
                <a:latin typeface="Arial" panose="020B0604020202020204" pitchFamily="34" charset="0"/>
                <a:cs typeface="Arial" panose="020B0604020202020204" pitchFamily="34" charset="0"/>
              </a:rPr>
              <a:t>Borrelia</a:t>
            </a:r>
            <a:r>
              <a:rPr lang="es-ES" sz="1600" dirty="0">
                <a:latin typeface="Arial" panose="020B0604020202020204" pitchFamily="34" charset="0"/>
                <a:cs typeface="Arial" panose="020B0604020202020204" pitchFamily="34" charset="0"/>
              </a:rPr>
              <a:t>: </a:t>
            </a:r>
            <a:r>
              <a:rPr lang="es-ES" sz="1600" i="1" dirty="0">
                <a:latin typeface="Arial" panose="020B0604020202020204" pitchFamily="34" charset="0"/>
                <a:cs typeface="Arial" panose="020B0604020202020204" pitchFamily="34" charset="0"/>
              </a:rPr>
              <a:t>B. burgdorferi </a:t>
            </a:r>
            <a:r>
              <a:rPr lang="es-ES" sz="1600" dirty="0">
                <a:latin typeface="Arial" panose="020B0604020202020204" pitchFamily="34" charset="0"/>
                <a:cs typeface="Arial" panose="020B0604020202020204" pitchFamily="34" charset="0"/>
              </a:rPr>
              <a:t>B31. Mientras que, la prueba IGeneX ImmunoBlot detecta </a:t>
            </a:r>
            <a:r>
              <a:rPr lang="es-ES" sz="1600" b="1" u="sng" dirty="0">
                <a:latin typeface="Arial" panose="020B0604020202020204" pitchFamily="34" charset="0"/>
                <a:cs typeface="Arial" panose="020B0604020202020204" pitchFamily="34" charset="0"/>
              </a:rPr>
              <a:t>ocho</a:t>
            </a:r>
            <a:r>
              <a:rPr lang="es-ES" sz="1600" dirty="0">
                <a:latin typeface="Arial" panose="020B0604020202020204" pitchFamily="34" charset="0"/>
                <a:cs typeface="Arial" panose="020B0604020202020204" pitchFamily="34" charset="0"/>
              </a:rPr>
              <a:t> especies distintas de </a:t>
            </a:r>
            <a:r>
              <a:rPr lang="es-ES" sz="1600" i="1" dirty="0">
                <a:latin typeface="Arial" panose="020B0604020202020204" pitchFamily="34" charset="0"/>
                <a:cs typeface="Arial" panose="020B0604020202020204" pitchFamily="34" charset="0"/>
              </a:rPr>
              <a:t>Borrelia</a:t>
            </a:r>
            <a:r>
              <a:rPr lang="es-ES" sz="1600" dirty="0">
                <a:latin typeface="Arial" panose="020B0604020202020204" pitchFamily="34" charset="0"/>
                <a:cs typeface="Arial" panose="020B0604020202020204" pitchFamily="34" charset="0"/>
              </a:rPr>
              <a:t>.</a:t>
            </a:r>
          </a:p>
          <a:p>
            <a:pPr>
              <a:buClrTx/>
            </a:pPr>
            <a:endParaRPr lang="en-US" sz="1600" i="1" dirty="0">
              <a:latin typeface="Arial" panose="020B0604020202020204" pitchFamily="34" charset="0"/>
              <a:cs typeface="Arial" panose="020B0604020202020204" pitchFamily="34" charset="0"/>
            </a:endParaRPr>
          </a:p>
          <a:p>
            <a:pPr>
              <a:buClrTx/>
            </a:pPr>
            <a:r>
              <a:rPr lang="es-ES" sz="1600" dirty="0">
                <a:latin typeface="Arial" panose="020B0604020202020204" pitchFamily="34" charset="0"/>
                <a:cs typeface="Arial" panose="020B0604020202020204" pitchFamily="34" charset="0"/>
              </a:rPr>
              <a:t>ImmunoBlot tiene una sensibilidad superior al 93%, mientras que el protocolo de prueba de dos fases de ELISA y Western Blot que recomienda la CDC tiene una sensibilidad de solo el 57,6%.</a:t>
            </a:r>
            <a:endParaRPr lang="en-US"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9F762DF-E020-6343-9789-77324263C7ED}"/>
              </a:ext>
            </a:extLst>
          </p:cNvPr>
          <p:cNvSpPr/>
          <p:nvPr/>
        </p:nvSpPr>
        <p:spPr>
          <a:xfrm>
            <a:off x="6113124" y="1037690"/>
            <a:ext cx="5755777" cy="476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63619" y="1066619"/>
            <a:ext cx="5755777" cy="461665"/>
          </a:xfrm>
          <a:prstGeom prst="rect">
            <a:avLst/>
          </a:prstGeom>
          <a:noFill/>
        </p:spPr>
        <p:txBody>
          <a:bodyPr wrap="square" rtlCol="0">
            <a:spAutoFit/>
          </a:bodyPr>
          <a:lstStyle/>
          <a:p>
            <a:r>
              <a:rPr lang="es-ES" sz="2400" i="1" dirty="0">
                <a:solidFill>
                  <a:srgbClr val="35ACDF"/>
                </a:solidFill>
              </a:rPr>
              <a:t>Capacidad de reconocer otras especies </a:t>
            </a:r>
            <a:endParaRPr lang="en-US" sz="2400" i="1" dirty="0">
              <a:solidFill>
                <a:srgbClr val="35ACDF"/>
              </a:solidFill>
            </a:endParaRPr>
          </a:p>
        </p:txBody>
      </p:sp>
      <p:sp>
        <p:nvSpPr>
          <p:cNvPr id="3" name="CuadroTexto 2">
            <a:extLst>
              <a:ext uri="{FF2B5EF4-FFF2-40B4-BE49-F238E27FC236}">
                <a16:creationId xmlns:a16="http://schemas.microsoft.com/office/drawing/2014/main" id="{E3029ACB-9CC6-D0E9-5B35-FC82E15AA91B}"/>
              </a:ext>
            </a:extLst>
          </p:cNvPr>
          <p:cNvSpPr txBox="1"/>
          <p:nvPr/>
        </p:nvSpPr>
        <p:spPr>
          <a:xfrm>
            <a:off x="6663690" y="1519100"/>
            <a:ext cx="1336887" cy="584775"/>
          </a:xfrm>
          <a:prstGeom prst="rect">
            <a:avLst/>
          </a:prstGeom>
          <a:solidFill>
            <a:schemeClr val="bg1"/>
          </a:solidFill>
        </p:spPr>
        <p:txBody>
          <a:bodyPr wrap="square" rtlCol="0">
            <a:spAutoFit/>
          </a:bodyPr>
          <a:lstStyle/>
          <a:p>
            <a:pPr algn="ctr"/>
            <a:r>
              <a:rPr lang="es-ES" sz="1600" b="1" dirty="0"/>
              <a:t>Pruebas Estándar</a:t>
            </a:r>
            <a:endParaRPr lang="es-VE" sz="1600" b="1" dirty="0"/>
          </a:p>
        </p:txBody>
      </p:sp>
      <p:sp>
        <p:nvSpPr>
          <p:cNvPr id="19" name="CuadroTexto 18">
            <a:extLst>
              <a:ext uri="{FF2B5EF4-FFF2-40B4-BE49-F238E27FC236}">
                <a16:creationId xmlns:a16="http://schemas.microsoft.com/office/drawing/2014/main" id="{109BB47B-4150-AEB6-57BE-463A22A8991F}"/>
              </a:ext>
            </a:extLst>
          </p:cNvPr>
          <p:cNvSpPr txBox="1"/>
          <p:nvPr/>
        </p:nvSpPr>
        <p:spPr>
          <a:xfrm>
            <a:off x="8480141" y="4345267"/>
            <a:ext cx="1336887" cy="461665"/>
          </a:xfrm>
          <a:prstGeom prst="rect">
            <a:avLst/>
          </a:prstGeom>
          <a:solidFill>
            <a:schemeClr val="bg1"/>
          </a:solidFill>
        </p:spPr>
        <p:txBody>
          <a:bodyPr wrap="square" rtlCol="0">
            <a:spAutoFit/>
          </a:bodyPr>
          <a:lstStyle/>
          <a:p>
            <a:pPr algn="ctr"/>
            <a:r>
              <a:rPr lang="es-ES" sz="1200" b="1" dirty="0"/>
              <a:t>Pruebas </a:t>
            </a:r>
            <a:r>
              <a:rPr lang="es-ES" sz="1200" dirty="0"/>
              <a:t>Estándar</a:t>
            </a:r>
            <a:endParaRPr lang="es-VE" sz="1200" dirty="0"/>
          </a:p>
        </p:txBody>
      </p:sp>
    </p:spTree>
    <p:extLst>
      <p:ext uri="{BB962C8B-B14F-4D97-AF65-F5344CB8AC3E}">
        <p14:creationId xmlns:p14="http://schemas.microsoft.com/office/powerpoint/2010/main" val="399796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822419" y="249667"/>
            <a:ext cx="5726427" cy="708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n-US" sz="2800" dirty="0">
                <a:solidFill>
                  <a:srgbClr val="35ACDF"/>
                </a:solidFill>
              </a:rPr>
              <a:t>Contenido</a:t>
            </a:r>
          </a:p>
        </p:txBody>
      </p:sp>
      <p:sp>
        <p:nvSpPr>
          <p:cNvPr id="16" name="Content Placeholder 5"/>
          <p:cNvSpPr txBox="1">
            <a:spLocks/>
          </p:cNvSpPr>
          <p:nvPr/>
        </p:nvSpPr>
        <p:spPr>
          <a:xfrm>
            <a:off x="822419" y="1221163"/>
            <a:ext cx="10551073" cy="422413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buClrTx/>
            </a:pPr>
            <a:r>
              <a:rPr lang="en-US" sz="2400" dirty="0">
                <a:latin typeface="Arial" panose="020B0604020202020204" pitchFamily="34" charset="0"/>
                <a:cs typeface="Arial" panose="020B0604020202020204" pitchFamily="34" charset="0"/>
              </a:rPr>
              <a:t>La importancia de las pruebas para diagnosticar enfermedades transmitidas por garrapatas. </a:t>
            </a:r>
          </a:p>
          <a:p>
            <a:pPr>
              <a:lnSpc>
                <a:spcPct val="200000"/>
              </a:lnSpc>
              <a:buClrTx/>
            </a:pPr>
            <a:r>
              <a:rPr lang="en-US" sz="2400" dirty="0">
                <a:latin typeface="Arial" panose="020B0604020202020204" pitchFamily="34" charset="0"/>
                <a:cs typeface="Arial" panose="020B0604020202020204" pitchFamily="34" charset="0"/>
              </a:rPr>
              <a:t>Las pruebas tradicionales: ¿Son malas? </a:t>
            </a:r>
          </a:p>
          <a:p>
            <a:pPr>
              <a:lnSpc>
                <a:spcPct val="200000"/>
              </a:lnSpc>
              <a:buClrTx/>
            </a:pPr>
            <a:r>
              <a:rPr lang="en-US" sz="2400" dirty="0">
                <a:latin typeface="Arial" panose="020B0604020202020204" pitchFamily="34" charset="0"/>
                <a:cs typeface="Arial" panose="020B0604020202020204" pitchFamily="34" charset="0"/>
              </a:rPr>
              <a:t>ImmunoBlot - ¡Una exclusiva de IGeneX!</a:t>
            </a:r>
          </a:p>
          <a:p>
            <a:pPr>
              <a:lnSpc>
                <a:spcPct val="200000"/>
              </a:lnSpc>
              <a:buClrTx/>
            </a:pPr>
            <a:r>
              <a:rPr lang="es-ES" sz="2400" dirty="0">
                <a:latin typeface="Arial" panose="020B0604020202020204" pitchFamily="34" charset="0"/>
                <a:cs typeface="Arial" panose="020B0604020202020204" pitchFamily="34" charset="0"/>
              </a:rPr>
              <a:t>InmunoBlot y Lyme: ¿Por qué son importantes las pruebas de panel?</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46807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363071"/>
            <a:ext cx="12192000" cy="972393"/>
          </a:xfrm>
        </p:spPr>
        <p:txBody>
          <a:bodyPr>
            <a:normAutofit/>
          </a:bodyPr>
          <a:lstStyle/>
          <a:p>
            <a:pPr algn="ctr"/>
            <a:r>
              <a:rPr lang="es-ES" sz="2400" dirty="0"/>
              <a:t>Las ImmunoBlots de IGeneX están disponibles para cinco enfermedades</a:t>
            </a:r>
            <a:endParaRPr lang="en-US" sz="2400" dirty="0"/>
          </a:p>
        </p:txBody>
      </p:sp>
      <p:sp>
        <p:nvSpPr>
          <p:cNvPr id="6" name="Content Placeholder 5">
            <a:extLst>
              <a:ext uri="{FF2B5EF4-FFF2-40B4-BE49-F238E27FC236}">
                <a16:creationId xmlns:a16="http://schemas.microsoft.com/office/drawing/2014/main" id="{C34436CA-1D24-EA10-5706-3513114AA7C2}"/>
              </a:ext>
            </a:extLst>
          </p:cNvPr>
          <p:cNvSpPr txBox="1">
            <a:spLocks/>
          </p:cNvSpPr>
          <p:nvPr/>
        </p:nvSpPr>
        <p:spPr>
          <a:xfrm>
            <a:off x="822419" y="1221164"/>
            <a:ext cx="9367865" cy="421625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200000"/>
              </a:lnSpc>
              <a:buClrTx/>
            </a:pPr>
            <a:r>
              <a:rPr lang="en-US" sz="2400" dirty="0">
                <a:latin typeface="Arial" panose="020B0604020202020204" pitchFamily="34" charset="0"/>
                <a:cs typeface="Arial" panose="020B0604020202020204" pitchFamily="34" charset="0"/>
              </a:rPr>
              <a:t>Enfermedad de Lyme.</a:t>
            </a:r>
          </a:p>
          <a:p>
            <a:pPr>
              <a:lnSpc>
                <a:spcPct val="200000"/>
              </a:lnSpc>
              <a:buClrTx/>
            </a:pPr>
            <a:r>
              <a:rPr lang="en-US" sz="2400" dirty="0">
                <a:latin typeface="Arial" panose="020B0604020202020204" pitchFamily="34" charset="0"/>
                <a:cs typeface="Arial" panose="020B0604020202020204" pitchFamily="34" charset="0"/>
              </a:rPr>
              <a:t>TBRF (Fiebre Recurrente Transmitida por Garrapatas)</a:t>
            </a:r>
          </a:p>
          <a:p>
            <a:pPr>
              <a:lnSpc>
                <a:spcPct val="200000"/>
              </a:lnSpc>
              <a:buClrTx/>
            </a:pPr>
            <a:r>
              <a:rPr lang="en-US" sz="2400" dirty="0">
                <a:latin typeface="Arial" panose="020B0604020202020204" pitchFamily="34" charset="0"/>
                <a:cs typeface="Arial" panose="020B0604020202020204" pitchFamily="34" charset="0"/>
              </a:rPr>
              <a:t>Bartonella</a:t>
            </a:r>
          </a:p>
          <a:p>
            <a:pPr>
              <a:lnSpc>
                <a:spcPct val="200000"/>
              </a:lnSpc>
              <a:buClrTx/>
            </a:pPr>
            <a:r>
              <a:rPr lang="en-US" sz="2400" dirty="0">
                <a:latin typeface="Arial" panose="020B0604020202020204" pitchFamily="34" charset="0"/>
                <a:cs typeface="Arial" panose="020B0604020202020204" pitchFamily="34" charset="0"/>
              </a:rPr>
              <a:t>Babesia – </a:t>
            </a:r>
            <a:r>
              <a:rPr lang="en-US" sz="2400" dirty="0">
                <a:solidFill>
                  <a:srgbClr val="FF0000"/>
                </a:solidFill>
                <a:latin typeface="Arial" panose="020B0604020202020204" pitchFamily="34" charset="0"/>
                <a:cs typeface="Arial" panose="020B0604020202020204" pitchFamily="34" charset="0"/>
              </a:rPr>
              <a:t>Nuevo!</a:t>
            </a:r>
          </a:p>
          <a:p>
            <a:pPr>
              <a:lnSpc>
                <a:spcPct val="200000"/>
              </a:lnSpc>
              <a:buClrTx/>
            </a:pPr>
            <a:r>
              <a:rPr lang="en-US" sz="2400" dirty="0">
                <a:latin typeface="Arial" panose="020B0604020202020204" pitchFamily="34" charset="0"/>
                <a:cs typeface="Arial" panose="020B0604020202020204" pitchFamily="34" charset="0"/>
              </a:rPr>
              <a:t>SARS CoV-2 (COVID-19).</a:t>
            </a:r>
          </a:p>
        </p:txBody>
      </p:sp>
    </p:spTree>
    <p:extLst>
      <p:ext uri="{BB962C8B-B14F-4D97-AF65-F5344CB8AC3E}">
        <p14:creationId xmlns:p14="http://schemas.microsoft.com/office/powerpoint/2010/main" val="845830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835119" y="280145"/>
            <a:ext cx="10447051" cy="708641"/>
          </a:xfrm>
        </p:spPr>
        <p:txBody>
          <a:bodyPr/>
          <a:lstStyle/>
          <a:p>
            <a:r>
              <a:rPr lang="en-US" sz="3000" dirty="0"/>
              <a:t>ImmunoBlot para </a:t>
            </a:r>
            <a:r>
              <a:rPr lang="en-US" sz="3200" dirty="0">
                <a:latin typeface="Arial" panose="020B0604020202020204" pitchFamily="34" charset="0"/>
                <a:cs typeface="Arial" panose="020B0604020202020204" pitchFamily="34" charset="0"/>
              </a:rPr>
              <a:t>TBRF</a:t>
            </a:r>
            <a:endParaRPr lang="en-US" sz="3000" dirty="0"/>
          </a:p>
        </p:txBody>
      </p:sp>
      <p:pic>
        <p:nvPicPr>
          <p:cNvPr id="6" name="Content Placeholder 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9842841" y="1189177"/>
            <a:ext cx="2011818" cy="4668074"/>
          </a:xfrm>
          <a:prstGeom prst="rect">
            <a:avLst/>
          </a:prstGeom>
          <a:solidFill>
            <a:schemeClr val="accent3">
              <a:lumMod val="60000"/>
              <a:lumOff val="40000"/>
            </a:schemeClr>
          </a:solidFill>
          <a:ln>
            <a:noFill/>
          </a:ln>
          <a:effectLst/>
        </p:spPr>
      </p:pic>
      <p:sp>
        <p:nvSpPr>
          <p:cNvPr id="2" name="Content Placeholder 5">
            <a:extLst>
              <a:ext uri="{FF2B5EF4-FFF2-40B4-BE49-F238E27FC236}">
                <a16:creationId xmlns:a16="http://schemas.microsoft.com/office/drawing/2014/main" id="{5396305F-365F-495F-4DBA-BFC0429D3439}"/>
              </a:ext>
            </a:extLst>
          </p:cNvPr>
          <p:cNvSpPr txBox="1">
            <a:spLocks/>
          </p:cNvSpPr>
          <p:nvPr/>
        </p:nvSpPr>
        <p:spPr>
          <a:xfrm>
            <a:off x="497058" y="988786"/>
            <a:ext cx="8958442" cy="54238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Tx/>
            </a:pPr>
            <a:r>
              <a:rPr lang="es-ES" sz="1800" dirty="0">
                <a:latin typeface="Arial" panose="020B0604020202020204" pitchFamily="34" charset="0"/>
                <a:cs typeface="Arial" panose="020B0604020202020204" pitchFamily="34" charset="0"/>
              </a:rPr>
              <a:t>La TBRF se confunde a menudo con el Lyme porque ambos son causados por especies de Borrelia y pueden presentarse con una clínica idéntica.</a:t>
            </a:r>
          </a:p>
          <a:p>
            <a:pPr>
              <a:spcAft>
                <a:spcPts val="1200"/>
              </a:spcAft>
              <a:buClrTx/>
            </a:pPr>
            <a:r>
              <a:rPr lang="es-ES" sz="1800" dirty="0">
                <a:latin typeface="Arial" panose="020B0604020202020204" pitchFamily="34" charset="0"/>
                <a:cs typeface="Arial" panose="020B0604020202020204" pitchFamily="34" charset="0"/>
              </a:rPr>
              <a:t>Los ImmunoBlots pueden detectar las especies causantes de TBRF más comunes, no solo </a:t>
            </a:r>
            <a:r>
              <a:rPr lang="es-ES" sz="1800" i="1" dirty="0">
                <a:latin typeface="Arial" panose="020B0604020202020204" pitchFamily="34" charset="0"/>
                <a:cs typeface="Arial" panose="020B0604020202020204" pitchFamily="34" charset="0"/>
              </a:rPr>
              <a:t>B. hermsii </a:t>
            </a:r>
            <a:r>
              <a:rPr lang="es-ES" sz="1800" dirty="0">
                <a:latin typeface="Arial" panose="020B0604020202020204" pitchFamily="34" charset="0"/>
                <a:cs typeface="Arial" panose="020B0604020202020204" pitchFamily="34" charset="0"/>
              </a:rPr>
              <a:t>o </a:t>
            </a:r>
            <a:r>
              <a:rPr lang="es-ES" sz="1800" i="1" dirty="0">
                <a:latin typeface="Arial" panose="020B0604020202020204" pitchFamily="34" charset="0"/>
                <a:cs typeface="Arial" panose="020B0604020202020204" pitchFamily="34" charset="0"/>
              </a:rPr>
              <a:t>B. miyamotoi.</a:t>
            </a:r>
          </a:p>
          <a:p>
            <a:pPr>
              <a:spcAft>
                <a:spcPts val="1200"/>
              </a:spcAft>
              <a:buClrTx/>
            </a:pPr>
            <a:r>
              <a:rPr lang="es-ES" sz="1800" dirty="0">
                <a:latin typeface="Arial" panose="020B0604020202020204" pitchFamily="34" charset="0"/>
                <a:cs typeface="Arial" panose="020B0604020202020204" pitchFamily="34" charset="0"/>
              </a:rPr>
              <a:t>Se contemplan múltiples antígenos y no solo uno, como en la prueba ELISA de </a:t>
            </a:r>
            <a:r>
              <a:rPr lang="es-ES" sz="1800" i="1" dirty="0">
                <a:latin typeface="Arial" panose="020B0604020202020204" pitchFamily="34" charset="0"/>
                <a:cs typeface="Arial" panose="020B0604020202020204" pitchFamily="34" charset="0"/>
              </a:rPr>
              <a:t>B. miyamotoi.</a:t>
            </a:r>
          </a:p>
          <a:p>
            <a:pPr marL="571500" lvl="1" indent="-171450">
              <a:spcAft>
                <a:spcPts val="1200"/>
              </a:spcAft>
              <a:buClrTx/>
              <a:buFont typeface="Arial" panose="020B0604020202020204" pitchFamily="34" charset="0"/>
              <a:buChar char="-"/>
            </a:pPr>
            <a:r>
              <a:rPr lang="en-US" sz="1800" dirty="0">
                <a:latin typeface="Arial" panose="020B0604020202020204" pitchFamily="34" charset="0"/>
                <a:cs typeface="Arial" panose="020B0604020202020204" pitchFamily="34" charset="0"/>
              </a:rPr>
              <a:t>Aumenta significativamente la sensibilidad</a:t>
            </a:r>
          </a:p>
          <a:p>
            <a:pPr marL="571500" lvl="1" indent="-171450">
              <a:spcAft>
                <a:spcPts val="1200"/>
              </a:spcAft>
              <a:buClrTx/>
              <a:buFont typeface="Arial" panose="020B0604020202020204" pitchFamily="34" charset="0"/>
              <a:buChar char="-"/>
            </a:pPr>
            <a:r>
              <a:rPr lang="en-US" sz="1800" dirty="0">
                <a:latin typeface="Arial" panose="020B0604020202020204" pitchFamily="34" charset="0"/>
                <a:cs typeface="Arial" panose="020B0604020202020204" pitchFamily="34" charset="0"/>
              </a:rPr>
              <a:t>Aumenta considerablemente la especificidad.</a:t>
            </a:r>
          </a:p>
          <a:p>
            <a:pPr>
              <a:spcAft>
                <a:spcPts val="1200"/>
              </a:spcAft>
              <a:buClrTx/>
            </a:pPr>
            <a:r>
              <a:rPr lang="es-ES" sz="1800" dirty="0">
                <a:latin typeface="Arial" panose="020B0604020202020204" pitchFamily="34" charset="0"/>
                <a:cs typeface="Arial" panose="020B0604020202020204" pitchFamily="34" charset="0"/>
              </a:rPr>
              <a:t>Es menos probable que se produzcan reacciones cruzadas con virus, bacterias no relacionadas con </a:t>
            </a:r>
            <a:r>
              <a:rPr lang="es-ES" sz="1800" i="1" dirty="0">
                <a:latin typeface="Arial" panose="020B0604020202020204" pitchFamily="34" charset="0"/>
                <a:cs typeface="Arial" panose="020B0604020202020204" pitchFamily="34" charset="0"/>
              </a:rPr>
              <a:t>Borrelia</a:t>
            </a:r>
            <a:r>
              <a:rPr lang="es-ES" sz="1800" dirty="0">
                <a:latin typeface="Arial" panose="020B0604020202020204" pitchFamily="34" charset="0"/>
                <a:cs typeface="Arial" panose="020B0604020202020204" pitchFamily="34" charset="0"/>
              </a:rPr>
              <a:t> y otros autoantígenos.</a:t>
            </a:r>
          </a:p>
          <a:p>
            <a:pPr>
              <a:spcAft>
                <a:spcPts val="1200"/>
              </a:spcAft>
              <a:buClrTx/>
            </a:pPr>
            <a:r>
              <a:rPr lang="es-ES" sz="1800" dirty="0">
                <a:latin typeface="Arial" panose="020B0604020202020204" pitchFamily="34" charset="0"/>
                <a:cs typeface="Arial" panose="020B0604020202020204" pitchFamily="34" charset="0"/>
              </a:rPr>
              <a:t>Específico para cada especie - por lo que no hay reacción cruzada entre la especie de Borrelia causante de TBRF y de Lyme.</a:t>
            </a:r>
          </a:p>
          <a:p>
            <a:pPr>
              <a:spcAft>
                <a:spcPts val="1200"/>
              </a:spcAft>
              <a:buClrTx/>
            </a:pPr>
            <a:r>
              <a:rPr lang="es-ES" sz="1800" dirty="0">
                <a:latin typeface="Arial" panose="020B0604020202020204" pitchFamily="34" charset="0"/>
                <a:cs typeface="Arial" panose="020B0604020202020204" pitchFamily="34" charset="0"/>
              </a:rPr>
              <a:t> Informa los niveles de IgM y de IgG.</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21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7024" y="263035"/>
            <a:ext cx="10135775" cy="888714"/>
          </a:xfrm>
        </p:spPr>
        <p:txBody>
          <a:bodyPr>
            <a:normAutofit/>
          </a:bodyPr>
          <a:lstStyle/>
          <a:p>
            <a:r>
              <a:rPr lang="en-US" sz="2800" dirty="0">
                <a:solidFill>
                  <a:srgbClr val="35ACDF"/>
                </a:solidFill>
                <a:latin typeface="+mj-lt"/>
                <a:cs typeface="Calibri" panose="020F0502020204030204" pitchFamily="34" charset="0"/>
              </a:rPr>
              <a:t>ImmunoBlot puede distinguir entre Lyme y TBRF</a:t>
            </a:r>
          </a:p>
        </p:txBody>
      </p:sp>
      <p:pic>
        <p:nvPicPr>
          <p:cNvPr id="9" name="Picture 8"/>
          <p:cNvPicPr>
            <a:picLocks noChangeAspect="1"/>
          </p:cNvPicPr>
          <p:nvPr/>
        </p:nvPicPr>
        <p:blipFill>
          <a:blip r:embed="rId3"/>
          <a:stretch>
            <a:fillRect/>
          </a:stretch>
        </p:blipFill>
        <p:spPr>
          <a:xfrm>
            <a:off x="547688" y="1333257"/>
            <a:ext cx="5902064" cy="3724724"/>
          </a:xfrm>
          <a:prstGeom prst="rect">
            <a:avLst/>
          </a:prstGeom>
        </p:spPr>
      </p:pic>
      <p:pic>
        <p:nvPicPr>
          <p:cNvPr id="10" name="Picture 9"/>
          <p:cNvPicPr>
            <a:picLocks noChangeAspect="1"/>
          </p:cNvPicPr>
          <p:nvPr/>
        </p:nvPicPr>
        <p:blipFill>
          <a:blip r:embed="rId4"/>
          <a:stretch>
            <a:fillRect/>
          </a:stretch>
        </p:blipFill>
        <p:spPr>
          <a:xfrm>
            <a:off x="7245254" y="1333257"/>
            <a:ext cx="3262725" cy="1317009"/>
          </a:xfrm>
          <a:prstGeom prst="rect">
            <a:avLst/>
          </a:prstGeom>
          <a:ln>
            <a:solidFill>
              <a:schemeClr val="accent1"/>
            </a:solidFill>
          </a:ln>
        </p:spPr>
      </p:pic>
      <p:sp>
        <p:nvSpPr>
          <p:cNvPr id="12" name="Rectangle 11"/>
          <p:cNvSpPr/>
          <p:nvPr/>
        </p:nvSpPr>
        <p:spPr>
          <a:xfrm>
            <a:off x="7185659" y="3028950"/>
            <a:ext cx="4144329" cy="2893100"/>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Muestras 1 </a:t>
            </a:r>
            <a:r>
              <a:rPr lang="en-US" b="1" dirty="0"/>
              <a:t>y</a:t>
            </a:r>
            <a:r>
              <a:rPr kumimoji="0" lang="en-US" sz="1400" b="1" i="0" u="none" strike="noStrike" kern="0" cap="none" spc="0" normalizeH="0" baseline="0" noProof="0" dirty="0">
                <a:ln>
                  <a:noFill/>
                </a:ln>
                <a:solidFill>
                  <a:srgbClr val="000000"/>
                </a:solidFill>
                <a:effectLst/>
                <a:uLnTx/>
                <a:uFillTx/>
                <a:latin typeface="Arial"/>
                <a:cs typeface="Arial"/>
                <a:sym typeface="Arial"/>
              </a:rPr>
              <a:t> 2: </a:t>
            </a:r>
            <a:r>
              <a:rPr lang="en-US" dirty="0"/>
              <a:t>Positivo para anticuerpos contra</a:t>
            </a:r>
            <a:r>
              <a:rPr kumimoji="0" lang="en-US" sz="1400" b="0" i="0" u="none" strike="noStrike" kern="0" cap="none" spc="0" normalizeH="0" baseline="0" noProof="0" dirty="0">
                <a:ln>
                  <a:noFill/>
                </a:ln>
                <a:solidFill>
                  <a:srgbClr val="000000"/>
                </a:solidFill>
                <a:effectLst/>
                <a:uLnTx/>
                <a:uFillTx/>
                <a:latin typeface="Arial"/>
                <a:cs typeface="Arial"/>
                <a:sym typeface="Arial"/>
              </a:rPr>
              <a:t> TBRF </a:t>
            </a:r>
            <a:r>
              <a:rPr kumimoji="0" lang="en-US" sz="1400" b="0" i="1" u="none" strike="noStrike" kern="0" cap="none" spc="0" normalizeH="0" baseline="0" noProof="0" dirty="0">
                <a:ln>
                  <a:noFill/>
                </a:ln>
                <a:solidFill>
                  <a:srgbClr val="000000"/>
                </a:solidFill>
                <a:effectLst/>
                <a:uLnTx/>
                <a:uFillTx/>
                <a:latin typeface="Arial"/>
                <a:cs typeface="Arial"/>
                <a:sym typeface="Arial"/>
              </a:rPr>
              <a:t>Borrelia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Muestra</a:t>
            </a:r>
            <a:r>
              <a:rPr kumimoji="0" lang="en-US" sz="1400" b="1" i="0" u="none" strike="noStrike" kern="0" cap="none" spc="0" normalizeH="0" baseline="0" noProof="0" dirty="0">
                <a:ln>
                  <a:noFill/>
                </a:ln>
                <a:solidFill>
                  <a:srgbClr val="000000"/>
                </a:solidFill>
                <a:effectLst/>
                <a:uLnTx/>
                <a:uFillTx/>
                <a:latin typeface="Arial"/>
                <a:cs typeface="Arial"/>
                <a:sym typeface="Arial"/>
              </a:rPr>
              <a:t> 3: </a:t>
            </a:r>
            <a:r>
              <a:rPr lang="en-US" dirty="0"/>
              <a:t>Positivo para anticuerpos contra</a:t>
            </a:r>
            <a:r>
              <a:rPr kumimoji="0" lang="en-US" sz="1400" b="0" i="0" u="none" strike="noStrike" kern="0" cap="none" spc="0" normalizeH="0" baseline="0" noProof="0" dirty="0">
                <a:ln>
                  <a:noFill/>
                </a:ln>
                <a:solidFill>
                  <a:srgbClr val="000000"/>
                </a:solidFill>
                <a:effectLst/>
                <a:uLnTx/>
                <a:uFillTx/>
                <a:latin typeface="Arial"/>
                <a:cs typeface="Arial"/>
                <a:sym typeface="Arial"/>
              </a:rPr>
              <a:t> TBRF </a:t>
            </a:r>
            <a:r>
              <a:rPr kumimoji="0" lang="en-US" sz="1400" b="0" i="1" u="none" strike="noStrike" kern="0" cap="none" spc="0" normalizeH="0" baseline="0" noProof="0" dirty="0">
                <a:ln>
                  <a:noFill/>
                </a:ln>
                <a:solidFill>
                  <a:srgbClr val="000000"/>
                </a:solidFill>
                <a:effectLst/>
                <a:uLnTx/>
                <a:uFillTx/>
                <a:latin typeface="Arial"/>
                <a:cs typeface="Arial"/>
                <a:sym typeface="Arial"/>
              </a:rPr>
              <a:t>Borrelia </a:t>
            </a:r>
            <a:r>
              <a:rPr lang="en-US" dirty="0"/>
              <a:t>y</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n-US" sz="1400" b="0" i="1" u="none" strike="noStrike" kern="0" cap="none" spc="0" normalizeH="0" baseline="0" noProof="0" dirty="0">
                <a:ln>
                  <a:noFill/>
                </a:ln>
                <a:solidFill>
                  <a:srgbClr val="000000"/>
                </a:solidFill>
                <a:effectLst/>
                <a:uLnTx/>
                <a:uFillTx/>
                <a:latin typeface="Arial"/>
                <a:cs typeface="Arial"/>
                <a:sym typeface="Arial"/>
              </a:rPr>
              <a:t>B. burgdorferi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Muestra </a:t>
            </a:r>
            <a:r>
              <a:rPr kumimoji="0" lang="en-US" sz="1400" b="1" i="0" u="none" strike="noStrike" kern="0" cap="none" spc="0" normalizeH="0" baseline="0" noProof="0" dirty="0">
                <a:ln>
                  <a:noFill/>
                </a:ln>
                <a:solidFill>
                  <a:srgbClr val="000000"/>
                </a:solidFill>
                <a:effectLst/>
                <a:uLnTx/>
                <a:uFillTx/>
                <a:latin typeface="Arial"/>
                <a:cs typeface="Arial"/>
                <a:sym typeface="Arial"/>
              </a:rPr>
              <a:t>4:</a:t>
            </a:r>
            <a:r>
              <a:rPr kumimoji="0" lang="en-US" sz="1400" b="0" i="0" u="none" strike="noStrike" kern="0" cap="none" spc="0" normalizeH="0" baseline="0" noProof="0" dirty="0">
                <a:ln>
                  <a:noFill/>
                </a:ln>
                <a:solidFill>
                  <a:srgbClr val="000000"/>
                </a:solidFill>
                <a:effectLst/>
                <a:uLnTx/>
                <a:uFillTx/>
                <a:latin typeface="Arial"/>
                <a:cs typeface="Arial"/>
                <a:sym typeface="Arial"/>
              </a:rPr>
              <a:t> Negativo</a:t>
            </a:r>
            <a:r>
              <a:rPr lang="en-US" dirty="0"/>
              <a:t> para anticuerpos contra</a:t>
            </a:r>
            <a:r>
              <a:rPr kumimoji="0" lang="en-US" sz="1400" b="0" i="0" u="none" strike="noStrike" kern="0" cap="none" spc="0" normalizeH="0" baseline="0" noProof="0" dirty="0">
                <a:ln>
                  <a:noFill/>
                </a:ln>
                <a:solidFill>
                  <a:srgbClr val="000000"/>
                </a:solidFill>
                <a:effectLst/>
                <a:uLnTx/>
                <a:uFillTx/>
                <a:latin typeface="Arial"/>
                <a:cs typeface="Arial"/>
                <a:sym typeface="Arial"/>
              </a:rPr>
              <a:t> TBRF </a:t>
            </a:r>
            <a:r>
              <a:rPr kumimoji="0" lang="en-US" sz="1400" b="0" i="1" u="none" strike="noStrike" kern="0" cap="none" spc="0" normalizeH="0" baseline="0" noProof="0" dirty="0">
                <a:ln>
                  <a:noFill/>
                </a:ln>
                <a:solidFill>
                  <a:srgbClr val="000000"/>
                </a:solidFill>
                <a:effectLst/>
                <a:uLnTx/>
                <a:uFillTx/>
                <a:latin typeface="Arial"/>
                <a:cs typeface="Arial"/>
                <a:sym typeface="Arial"/>
              </a:rPr>
              <a:t>Borrelia</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lang="en-US" dirty="0"/>
              <a:t>y</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n-US" sz="1400" b="0" i="1" u="none" strike="noStrike" kern="0" cap="none" spc="0" normalizeH="0" baseline="0" noProof="0" dirty="0">
                <a:ln>
                  <a:noFill/>
                </a:ln>
                <a:solidFill>
                  <a:srgbClr val="000000"/>
                </a:solidFill>
                <a:effectLst/>
                <a:uLnTx/>
                <a:uFillTx/>
                <a:latin typeface="Arial"/>
                <a:cs typeface="Arial"/>
                <a:sym typeface="Arial"/>
              </a:rPr>
              <a:t>B. burgdorferi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i="1"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Muestra</a:t>
            </a:r>
            <a:r>
              <a:rPr kumimoji="0" lang="en-US" sz="1400" b="1" u="none" strike="noStrike" kern="0" cap="none" spc="0" normalizeH="0" baseline="0" noProof="0" dirty="0">
                <a:ln>
                  <a:noFill/>
                </a:ln>
                <a:solidFill>
                  <a:srgbClr val="000000"/>
                </a:solidFill>
                <a:effectLst/>
                <a:uLnTx/>
                <a:uFillTx/>
                <a:latin typeface="Arial"/>
                <a:cs typeface="Arial"/>
                <a:sym typeface="Arial"/>
              </a:rPr>
              <a:t> </a:t>
            </a:r>
            <a:r>
              <a:rPr kumimoji="0" lang="en-US" sz="1400" b="1" i="0" u="none" strike="noStrike" kern="0" cap="none" spc="0" normalizeH="0" baseline="0" noProof="0" dirty="0">
                <a:ln>
                  <a:noFill/>
                </a:ln>
                <a:solidFill>
                  <a:srgbClr val="000000"/>
                </a:solidFill>
                <a:effectLst/>
                <a:uLnTx/>
                <a:uFillTx/>
                <a:latin typeface="Arial"/>
                <a:cs typeface="Arial"/>
                <a:sym typeface="Arial"/>
              </a:rPr>
              <a:t>5: </a:t>
            </a:r>
            <a:r>
              <a:rPr lang="en-US" dirty="0"/>
              <a:t>Positivo para anticuerpos contra</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r>
              <a:rPr kumimoji="0" lang="en-US" sz="1400" b="0" i="1" u="none" strike="noStrike" kern="0" cap="none" spc="0" normalizeH="0" baseline="0" noProof="0" dirty="0">
                <a:ln>
                  <a:noFill/>
                </a:ln>
                <a:solidFill>
                  <a:srgbClr val="000000"/>
                </a:solidFill>
                <a:effectLst/>
                <a:uLnTx/>
                <a:uFillTx/>
                <a:latin typeface="Arial"/>
                <a:cs typeface="Arial"/>
                <a:sym typeface="Arial"/>
              </a:rPr>
              <a:t>B. burgdorferi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M = </a:t>
            </a:r>
            <a:r>
              <a:rPr lang="en-US" dirty="0"/>
              <a:t>Control Positivo</a:t>
            </a:r>
            <a:r>
              <a:rPr kumimoji="0" lang="en-US" sz="1400" b="0" i="0" u="none" strike="noStrike" kern="0" cap="none" spc="0" normalizeH="0" baseline="0" noProof="0" dirty="0">
                <a:ln>
                  <a:noFill/>
                </a:ln>
                <a:solidFill>
                  <a:srgbClr val="000000"/>
                </a:solidFill>
                <a:effectLst/>
                <a:uLnTx/>
                <a:uFillTx/>
                <a:latin typeface="Arial"/>
                <a:cs typeface="Arial"/>
                <a:sym typeface="Arial"/>
              </a:rPr>
              <a:t>; N = Control Negativo</a:t>
            </a:r>
          </a:p>
        </p:txBody>
      </p:sp>
      <p:sp>
        <p:nvSpPr>
          <p:cNvPr id="13" name="Rectangle 12"/>
          <p:cNvSpPr/>
          <p:nvPr/>
        </p:nvSpPr>
        <p:spPr>
          <a:xfrm>
            <a:off x="262350" y="5152253"/>
            <a:ext cx="6096000" cy="55399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hlinkClick r:id="rId5"/>
              </a:rPr>
              <a:t>https://</a:t>
            </a:r>
            <a:r>
              <a:rPr kumimoji="0" lang="en-US" sz="1000" b="0" i="0" u="none" strike="noStrike" kern="0" cap="none" spc="0" normalizeH="0" baseline="0" noProof="0" dirty="0">
                <a:ln>
                  <a:noFill/>
                </a:ln>
                <a:solidFill>
                  <a:srgbClr val="6AA2DA"/>
                </a:solidFill>
                <a:effectLst/>
                <a:uLnTx/>
                <a:uFillTx/>
                <a:latin typeface="Arial"/>
                <a:cs typeface="Arial"/>
                <a:sym typeface="Arial"/>
                <a:hlinkClick r:id="rId5"/>
              </a:rPr>
              <a:t>www.researchgate.net/publication/336707596_Line_Immunoblot_Assay_for_Tick-Borne_Relapsing_Fever_and_Findings_in_Patient_Sera_from_Australia_Ukraine_and_the_USA</a:t>
            </a:r>
            <a:r>
              <a:rPr kumimoji="0" lang="en-US" sz="1000" b="0" i="0" u="none" strike="noStrike" kern="0" cap="none" spc="0" normalizeH="0" baseline="0" noProof="0" dirty="0">
                <a:ln>
                  <a:noFill/>
                </a:ln>
                <a:solidFill>
                  <a:srgbClr val="000000"/>
                </a:solidFill>
                <a:effectLst/>
                <a:uLnTx/>
                <a:uFillTx/>
                <a:latin typeface="Arial"/>
                <a:cs typeface="Arial"/>
                <a:sym typeface="Arial"/>
              </a:rPr>
              <a:t> [accessed Oct 06 2021].</a:t>
            </a:r>
          </a:p>
        </p:txBody>
      </p:sp>
      <p:sp>
        <p:nvSpPr>
          <p:cNvPr id="3" name="CuadroTexto 2">
            <a:extLst>
              <a:ext uri="{FF2B5EF4-FFF2-40B4-BE49-F238E27FC236}">
                <a16:creationId xmlns:a16="http://schemas.microsoft.com/office/drawing/2014/main" id="{F6BD80B2-3D8C-9C6D-AC65-8F0B5970AB6E}"/>
              </a:ext>
            </a:extLst>
          </p:cNvPr>
          <p:cNvSpPr txBox="1"/>
          <p:nvPr/>
        </p:nvSpPr>
        <p:spPr>
          <a:xfrm>
            <a:off x="7315200" y="1394901"/>
            <a:ext cx="554804" cy="307777"/>
          </a:xfrm>
          <a:prstGeom prst="rect">
            <a:avLst/>
          </a:prstGeom>
          <a:solidFill>
            <a:schemeClr val="bg1"/>
          </a:solidFill>
        </p:spPr>
        <p:txBody>
          <a:bodyPr wrap="square" rtlCol="0">
            <a:spAutoFit/>
          </a:bodyPr>
          <a:lstStyle/>
          <a:p>
            <a:r>
              <a:rPr lang="es-ES" sz="700" dirty="0"/>
              <a:t>Muestra de suero</a:t>
            </a:r>
            <a:endParaRPr lang="es-VE" sz="700" dirty="0"/>
          </a:p>
        </p:txBody>
      </p:sp>
    </p:spTree>
    <p:extLst>
      <p:ext uri="{BB962C8B-B14F-4D97-AF65-F5344CB8AC3E}">
        <p14:creationId xmlns:p14="http://schemas.microsoft.com/office/powerpoint/2010/main" val="22336548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4589" y="1263344"/>
            <a:ext cx="5157787" cy="823912"/>
          </a:xfrm>
        </p:spPr>
        <p:txBody>
          <a:bodyPr/>
          <a:lstStyle/>
          <a:p>
            <a:pPr marL="0" indent="0">
              <a:buNone/>
            </a:pPr>
            <a:r>
              <a:rPr lang="en-US" i="1" dirty="0"/>
              <a:t>Borrelia</a:t>
            </a:r>
            <a:r>
              <a:rPr lang="en-US" dirty="0"/>
              <a:t> de Lyme</a:t>
            </a:r>
          </a:p>
        </p:txBody>
      </p:sp>
      <p:sp>
        <p:nvSpPr>
          <p:cNvPr id="4" name="Content Placeholder 3"/>
          <p:cNvSpPr>
            <a:spLocks noGrp="1"/>
          </p:cNvSpPr>
          <p:nvPr>
            <p:ph sz="half" idx="2"/>
          </p:nvPr>
        </p:nvSpPr>
        <p:spPr>
          <a:xfrm>
            <a:off x="1144589" y="2087256"/>
            <a:ext cx="5157787" cy="3684588"/>
          </a:xfrm>
        </p:spPr>
        <p:txBody>
          <a:bodyPr>
            <a:normAutofit/>
          </a:bodyPr>
          <a:lstStyle/>
          <a:p>
            <a:r>
              <a:rPr lang="en-US" sz="2000" i="1" dirty="0"/>
              <a:t>B. burgdorferi B31</a:t>
            </a:r>
          </a:p>
          <a:p>
            <a:r>
              <a:rPr lang="en-US" sz="2000" i="1" dirty="0"/>
              <a:t>B. burgdorferi 297</a:t>
            </a:r>
          </a:p>
          <a:p>
            <a:r>
              <a:rPr lang="en-US" sz="2000" i="1" dirty="0"/>
              <a:t>B. californiensis</a:t>
            </a:r>
          </a:p>
          <a:p>
            <a:r>
              <a:rPr lang="en-US" sz="2000" i="1" dirty="0"/>
              <a:t>B. mayonii</a:t>
            </a:r>
          </a:p>
          <a:p>
            <a:r>
              <a:rPr lang="fi-FI" sz="2000" i="1" dirty="0"/>
              <a:t>B. spielmanii</a:t>
            </a:r>
          </a:p>
          <a:p>
            <a:r>
              <a:rPr lang="fi-FI" sz="2000" i="1" dirty="0"/>
              <a:t>B. valaisiana</a:t>
            </a:r>
          </a:p>
          <a:p>
            <a:r>
              <a:rPr lang="fi-FI" sz="2000" i="1" dirty="0"/>
              <a:t>B. afzelii</a:t>
            </a:r>
          </a:p>
          <a:p>
            <a:r>
              <a:rPr lang="fi-FI" sz="2000" i="1" dirty="0"/>
              <a:t>B. garinii</a:t>
            </a:r>
          </a:p>
        </p:txBody>
      </p:sp>
      <p:sp>
        <p:nvSpPr>
          <p:cNvPr id="5" name="Text Placeholder 4"/>
          <p:cNvSpPr>
            <a:spLocks noGrp="1"/>
          </p:cNvSpPr>
          <p:nvPr>
            <p:ph type="body" sz="quarter" idx="3"/>
          </p:nvPr>
        </p:nvSpPr>
        <p:spPr>
          <a:xfrm>
            <a:off x="6477002" y="1263344"/>
            <a:ext cx="5183188" cy="823912"/>
          </a:xfrm>
        </p:spPr>
        <p:txBody>
          <a:bodyPr/>
          <a:lstStyle/>
          <a:p>
            <a:pPr marL="0" indent="0">
              <a:buNone/>
            </a:pPr>
            <a:r>
              <a:rPr lang="en-US" i="1" dirty="0"/>
              <a:t>Borrelia</a:t>
            </a:r>
            <a:r>
              <a:rPr lang="en-US" dirty="0"/>
              <a:t> de TBRF </a:t>
            </a:r>
          </a:p>
        </p:txBody>
      </p:sp>
      <p:sp>
        <p:nvSpPr>
          <p:cNvPr id="6" name="Content Placeholder 5"/>
          <p:cNvSpPr>
            <a:spLocks noGrp="1"/>
          </p:cNvSpPr>
          <p:nvPr>
            <p:ph sz="quarter" idx="4"/>
          </p:nvPr>
        </p:nvSpPr>
        <p:spPr>
          <a:xfrm>
            <a:off x="6477002" y="2087256"/>
            <a:ext cx="5183188" cy="3684588"/>
          </a:xfrm>
        </p:spPr>
        <p:txBody>
          <a:bodyPr>
            <a:normAutofit/>
          </a:bodyPr>
          <a:lstStyle/>
          <a:p>
            <a:r>
              <a:rPr lang="en-US" sz="2000" i="1" dirty="0"/>
              <a:t>B. hermsii</a:t>
            </a:r>
          </a:p>
          <a:p>
            <a:r>
              <a:rPr lang="en-US" sz="2000" i="1" dirty="0"/>
              <a:t>B. miyamotoi</a:t>
            </a:r>
          </a:p>
          <a:p>
            <a:r>
              <a:rPr lang="en-US" sz="2000" i="1" dirty="0"/>
              <a:t>B. turcica-like</a:t>
            </a:r>
          </a:p>
          <a:p>
            <a:r>
              <a:rPr lang="en-US" sz="2000" i="1" dirty="0"/>
              <a:t>B. turicatae</a:t>
            </a:r>
          </a:p>
          <a:p>
            <a:r>
              <a:rPr lang="en-US" sz="2000" i="1" dirty="0"/>
              <a:t>B. texasensis</a:t>
            </a:r>
          </a:p>
          <a:p>
            <a:r>
              <a:rPr lang="en-US" sz="2000" i="1" dirty="0"/>
              <a:t>B. coriaceae</a:t>
            </a:r>
          </a:p>
          <a:p>
            <a:r>
              <a:rPr lang="en-US" sz="2000" i="1" dirty="0"/>
              <a:t>B. parkeri</a:t>
            </a:r>
          </a:p>
        </p:txBody>
      </p:sp>
      <p:sp>
        <p:nvSpPr>
          <p:cNvPr id="2" name="Text Placeholder 1">
            <a:extLst>
              <a:ext uri="{FF2B5EF4-FFF2-40B4-BE49-F238E27FC236}">
                <a16:creationId xmlns:a16="http://schemas.microsoft.com/office/drawing/2014/main" id="{F40A09BF-8E51-DC00-9EB5-273762148840}"/>
              </a:ext>
            </a:extLst>
          </p:cNvPr>
          <p:cNvSpPr>
            <a:spLocks noGrp="1"/>
          </p:cNvSpPr>
          <p:nvPr>
            <p:ph type="body" sz="quarter" idx="10"/>
          </p:nvPr>
        </p:nvSpPr>
        <p:spPr>
          <a:xfrm>
            <a:off x="837024" y="263035"/>
            <a:ext cx="10135775" cy="888714"/>
          </a:xfrm>
        </p:spPr>
        <p:txBody>
          <a:bodyPr>
            <a:normAutofit fontScale="92500"/>
          </a:bodyPr>
          <a:lstStyle/>
          <a:p>
            <a:r>
              <a:rPr lang="es-ES" sz="2800" dirty="0">
                <a:latin typeface="+mj-lt"/>
                <a:cs typeface="Calibri" panose="020F0502020204030204" pitchFamily="34" charset="0"/>
              </a:rPr>
              <a:t>ImmunoBlot puede detectar muchas especies conocidas causantes de Lyme y TBRF Borrelia presentes en Norte América</a:t>
            </a:r>
            <a:endParaRPr lang="en-US" sz="2800" dirty="0">
              <a:solidFill>
                <a:srgbClr val="35ACDF"/>
              </a:solidFill>
              <a:latin typeface="+mj-lt"/>
              <a:cs typeface="Calibri" panose="020F0502020204030204" pitchFamily="34" charset="0"/>
            </a:endParaRPr>
          </a:p>
        </p:txBody>
      </p:sp>
    </p:spTree>
    <p:extLst>
      <p:ext uri="{BB962C8B-B14F-4D97-AF65-F5344CB8AC3E}">
        <p14:creationId xmlns:p14="http://schemas.microsoft.com/office/powerpoint/2010/main" val="411266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54375" y="2457336"/>
            <a:ext cx="5683250" cy="708641"/>
          </a:xfrm>
        </p:spPr>
        <p:txBody>
          <a:bodyPr>
            <a:normAutofit lnSpcReduction="10000"/>
          </a:bodyPr>
          <a:lstStyle/>
          <a:p>
            <a:pPr algn="ctr"/>
            <a:r>
              <a:rPr lang="en-US" dirty="0">
                <a:solidFill>
                  <a:srgbClr val="35ACDF"/>
                </a:solidFill>
                <a:latin typeface="+mj-lt"/>
              </a:rPr>
              <a:t>Bartonella</a:t>
            </a:r>
          </a:p>
        </p:txBody>
      </p:sp>
    </p:spTree>
    <p:extLst>
      <p:ext uri="{BB962C8B-B14F-4D97-AF65-F5344CB8AC3E}">
        <p14:creationId xmlns:p14="http://schemas.microsoft.com/office/powerpoint/2010/main" val="200823138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42693" y="270406"/>
            <a:ext cx="1026415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ImmunoBlot para Bartonella</a:t>
            </a:r>
          </a:p>
        </p:txBody>
      </p:sp>
      <p:sp>
        <p:nvSpPr>
          <p:cNvPr id="2" name="Content Placeholder 5">
            <a:extLst>
              <a:ext uri="{FF2B5EF4-FFF2-40B4-BE49-F238E27FC236}">
                <a16:creationId xmlns:a16="http://schemas.microsoft.com/office/drawing/2014/main" id="{E2F073C9-9A0F-826A-9359-18EAA4364F02}"/>
              </a:ext>
            </a:extLst>
          </p:cNvPr>
          <p:cNvSpPr txBox="1">
            <a:spLocks/>
          </p:cNvSpPr>
          <p:nvPr/>
        </p:nvSpPr>
        <p:spPr>
          <a:xfrm>
            <a:off x="804947" y="897451"/>
            <a:ext cx="10401896" cy="52791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Tx/>
            </a:pPr>
            <a:r>
              <a:rPr lang="es-ES" sz="2000" dirty="0">
                <a:latin typeface="Arial" panose="020B0604020202020204" pitchFamily="34" charset="0"/>
                <a:cs typeface="Arial" panose="020B0604020202020204" pitchFamily="34" charset="0"/>
              </a:rPr>
              <a:t>Así como con otras enfermedades transmitidas por garrapatas, la Bartonelosis es una infección que puede ser causada por diferentes especies y serotipos (más de 40 especies descritas).</a:t>
            </a:r>
            <a:endParaRPr lang="en-US" sz="2000" dirty="0">
              <a:latin typeface="Arial" panose="020B0604020202020204" pitchFamily="34" charset="0"/>
              <a:cs typeface="Arial" panose="020B0604020202020204" pitchFamily="34" charset="0"/>
            </a:endParaRPr>
          </a:p>
          <a:p>
            <a:pPr>
              <a:spcAft>
                <a:spcPts val="1200"/>
              </a:spcAft>
              <a:buClrTx/>
            </a:pPr>
            <a:r>
              <a:rPr lang="en-US" sz="2000" dirty="0">
                <a:latin typeface="Arial" panose="020B0604020202020204" pitchFamily="34" charset="0"/>
                <a:cs typeface="Arial" panose="020B0604020202020204" pitchFamily="34" charset="0"/>
              </a:rPr>
              <a:t>Las pruebas tradicionales no suelen detectar todas las especies causantes de Bartonelosis. </a:t>
            </a:r>
          </a:p>
          <a:p>
            <a:pPr>
              <a:spcAft>
                <a:spcPts val="1200"/>
              </a:spcAft>
              <a:buClrTx/>
            </a:pPr>
            <a:r>
              <a:rPr lang="es-ES" sz="2000" dirty="0">
                <a:latin typeface="Arial" panose="020B0604020202020204" pitchFamily="34" charset="0"/>
                <a:cs typeface="Arial" panose="020B0604020202020204" pitchFamily="34" charset="0"/>
              </a:rPr>
              <a:t>InmunoBlot para Bartonella detecta los anticuerpos de más de 22 especies causantes de Bartonelosis junto con 2 controles en cada tira reactiva en una posición determinada.</a:t>
            </a:r>
            <a:endParaRPr lang="en-US" sz="2000" dirty="0">
              <a:latin typeface="Arial" panose="020B0604020202020204" pitchFamily="34" charset="0"/>
              <a:cs typeface="Arial" panose="020B0604020202020204" pitchFamily="34" charset="0"/>
            </a:endParaRPr>
          </a:p>
          <a:p>
            <a:pPr>
              <a:spcAft>
                <a:spcPts val="1200"/>
              </a:spcAft>
              <a:buClrTx/>
            </a:pPr>
            <a:r>
              <a:rPr lang="en-US" sz="2000" dirty="0">
                <a:latin typeface="Arial" panose="020B0604020202020204" pitchFamily="34" charset="0"/>
                <a:cs typeface="Arial" panose="020B0604020202020204" pitchFamily="34" charset="0"/>
              </a:rPr>
              <a:t>Esto ofrece una sensibilidad significativamente mayor. </a:t>
            </a:r>
          </a:p>
          <a:p>
            <a:pPr>
              <a:spcAft>
                <a:spcPts val="1200"/>
              </a:spcAft>
              <a:buClrTx/>
            </a:pPr>
            <a:r>
              <a:rPr lang="en-US" sz="2000" dirty="0">
                <a:latin typeface="Arial" panose="020B0604020202020204" pitchFamily="34" charset="0"/>
                <a:cs typeface="Arial" panose="020B0604020202020204" pitchFamily="34" charset="0"/>
              </a:rPr>
              <a:t>También una especificidad mucho mayor – ya que </a:t>
            </a:r>
            <a:r>
              <a:rPr lang="es-ES" sz="2000" dirty="0">
                <a:latin typeface="Arial" panose="020B0604020202020204" pitchFamily="34" charset="0"/>
                <a:cs typeface="Arial" panose="020B0604020202020204" pitchFamily="34" charset="0"/>
              </a:rPr>
              <a:t>no hay solapamiento de bandas ni reacción cruzada con anticuerpos inespecíficos como ocurre en un Western Blot</a:t>
            </a:r>
            <a:r>
              <a:rPr lang="en-US" sz="2000" dirty="0">
                <a:latin typeface="Arial" panose="020B0604020202020204" pitchFamily="34" charset="0"/>
                <a:cs typeface="Arial" panose="020B0604020202020204" pitchFamily="34" charset="0"/>
              </a:rPr>
              <a:t>.</a:t>
            </a:r>
          </a:p>
          <a:p>
            <a:pPr>
              <a:spcAft>
                <a:spcPts val="1200"/>
              </a:spcAft>
              <a:buClrTx/>
            </a:pPr>
            <a:r>
              <a:rPr lang="es-ES" sz="2000" dirty="0">
                <a:latin typeface="Arial" panose="020B0604020202020204" pitchFamily="34" charset="0"/>
                <a:cs typeface="Arial" panose="020B0604020202020204" pitchFamily="34" charset="0"/>
              </a:rPr>
              <a:t>Las muestras positivas pueden detectar una amplia variedad de especies además de identificar y reportar las siguientes: </a:t>
            </a:r>
            <a:r>
              <a:rPr lang="en-US" sz="2000" i="1" dirty="0">
                <a:latin typeface="Arial" panose="020B0604020202020204" pitchFamily="34" charset="0"/>
                <a:cs typeface="Arial" panose="020B0604020202020204" pitchFamily="34" charset="0"/>
              </a:rPr>
              <a:t>B. elizabethae; B. henselae; B. quintana; B. vinsonii</a:t>
            </a:r>
          </a:p>
        </p:txBody>
      </p:sp>
    </p:spTree>
    <p:extLst>
      <p:ext uri="{BB962C8B-B14F-4D97-AF65-F5344CB8AC3E}">
        <p14:creationId xmlns:p14="http://schemas.microsoft.com/office/powerpoint/2010/main" val="4186946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42693" y="260358"/>
            <a:ext cx="94239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ImmunoBlot para Bartonella </a:t>
            </a:r>
          </a:p>
        </p:txBody>
      </p:sp>
      <p:pic>
        <p:nvPicPr>
          <p:cNvPr id="5" name="Picture 4">
            <a:extLst>
              <a:ext uri="{FF2B5EF4-FFF2-40B4-BE49-F238E27FC236}">
                <a16:creationId xmlns:a16="http://schemas.microsoft.com/office/drawing/2014/main" id="{A3F1B26D-6C2E-44DA-BAB7-1268D6F89099}"/>
              </a:ext>
            </a:extLst>
          </p:cNvPr>
          <p:cNvPicPr>
            <a:picLocks noChangeAspect="1"/>
          </p:cNvPicPr>
          <p:nvPr/>
        </p:nvPicPr>
        <p:blipFill>
          <a:blip r:embed="rId2"/>
          <a:stretch>
            <a:fillRect/>
          </a:stretch>
        </p:blipFill>
        <p:spPr>
          <a:xfrm>
            <a:off x="1702399" y="1273319"/>
            <a:ext cx="8778526" cy="4643318"/>
          </a:xfrm>
          <a:prstGeom prst="rect">
            <a:avLst/>
          </a:prstGeom>
        </p:spPr>
      </p:pic>
    </p:spTree>
    <p:extLst>
      <p:ext uri="{BB962C8B-B14F-4D97-AF65-F5344CB8AC3E}">
        <p14:creationId xmlns:p14="http://schemas.microsoft.com/office/powerpoint/2010/main" val="3584349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6606" y="267780"/>
            <a:ext cx="9536462" cy="708641"/>
          </a:xfrm>
        </p:spPr>
        <p:txBody>
          <a:bodyPr>
            <a:normAutofit/>
          </a:bodyPr>
          <a:lstStyle/>
          <a:p>
            <a:r>
              <a:rPr lang="en-US" sz="3000" dirty="0">
                <a:solidFill>
                  <a:srgbClr val="35ACDF"/>
                </a:solidFill>
                <a:latin typeface="+mj-lt"/>
              </a:rPr>
              <a:t>Western Blots vs. ImmunoBlots para Bartonella</a:t>
            </a:r>
          </a:p>
          <a:p>
            <a:endParaRPr lang="en-US" sz="3000" dirty="0">
              <a:solidFill>
                <a:srgbClr val="35ACDF"/>
              </a:solidFill>
              <a:latin typeface="+mj-lt"/>
            </a:endParaRPr>
          </a:p>
        </p:txBody>
      </p:sp>
      <p:pic>
        <p:nvPicPr>
          <p:cNvPr id="3" name="Picture 2"/>
          <p:cNvPicPr>
            <a:picLocks noChangeAspect="1"/>
          </p:cNvPicPr>
          <p:nvPr/>
        </p:nvPicPr>
        <p:blipFill>
          <a:blip r:embed="rId2"/>
          <a:stretch>
            <a:fillRect/>
          </a:stretch>
        </p:blipFill>
        <p:spPr>
          <a:xfrm>
            <a:off x="649618" y="1162790"/>
            <a:ext cx="10421090" cy="3964381"/>
          </a:xfrm>
          <a:prstGeom prst="rect">
            <a:avLst/>
          </a:prstGeom>
          <a:ln>
            <a:solidFill>
              <a:schemeClr val="tx1"/>
            </a:solidFill>
          </a:ln>
        </p:spPr>
      </p:pic>
      <p:sp>
        <p:nvSpPr>
          <p:cNvPr id="4" name="TextBox 3"/>
          <p:cNvSpPr txBox="1"/>
          <p:nvPr/>
        </p:nvSpPr>
        <p:spPr>
          <a:xfrm>
            <a:off x="1288238" y="5244096"/>
            <a:ext cx="9143850" cy="400110"/>
          </a:xfrm>
          <a:prstGeom prst="rect">
            <a:avLst/>
          </a:prstGeom>
          <a:noFill/>
        </p:spPr>
        <p:txBody>
          <a:bodyPr wrap="none" rtlCol="0">
            <a:spAutoFit/>
          </a:bodyPr>
          <a:lstStyle/>
          <a:p>
            <a:pPr algn="ctr"/>
            <a:r>
              <a:rPr lang="en-US" sz="2000" i="1" dirty="0"/>
              <a:t>Una prueba de ImmunoBlot IGeneX puede reemplazar multiples Western Blots</a:t>
            </a:r>
          </a:p>
        </p:txBody>
      </p:sp>
      <p:sp>
        <p:nvSpPr>
          <p:cNvPr id="5" name="CuadroTexto 4">
            <a:extLst>
              <a:ext uri="{FF2B5EF4-FFF2-40B4-BE49-F238E27FC236}">
                <a16:creationId xmlns:a16="http://schemas.microsoft.com/office/drawing/2014/main" id="{B5BFFFE5-87F6-2F1E-D694-83916427E611}"/>
              </a:ext>
            </a:extLst>
          </p:cNvPr>
          <p:cNvSpPr txBox="1"/>
          <p:nvPr/>
        </p:nvSpPr>
        <p:spPr>
          <a:xfrm>
            <a:off x="1458930" y="1541125"/>
            <a:ext cx="1017142" cy="307777"/>
          </a:xfrm>
          <a:prstGeom prst="rect">
            <a:avLst/>
          </a:prstGeom>
          <a:solidFill>
            <a:schemeClr val="bg1"/>
          </a:solidFill>
        </p:spPr>
        <p:txBody>
          <a:bodyPr wrap="square" rtlCol="0">
            <a:spAutoFit/>
          </a:bodyPr>
          <a:lstStyle/>
          <a:p>
            <a:r>
              <a:rPr lang="es-ES" dirty="0"/>
              <a:t>Muestra 1</a:t>
            </a:r>
            <a:endParaRPr lang="es-VE" dirty="0"/>
          </a:p>
        </p:txBody>
      </p:sp>
      <p:sp>
        <p:nvSpPr>
          <p:cNvPr id="6" name="CuadroTexto 5">
            <a:extLst>
              <a:ext uri="{FF2B5EF4-FFF2-40B4-BE49-F238E27FC236}">
                <a16:creationId xmlns:a16="http://schemas.microsoft.com/office/drawing/2014/main" id="{B8AD9197-9574-A117-A4A4-3EBB62D9E12C}"/>
              </a:ext>
            </a:extLst>
          </p:cNvPr>
          <p:cNvSpPr txBox="1"/>
          <p:nvPr/>
        </p:nvSpPr>
        <p:spPr>
          <a:xfrm>
            <a:off x="3871645" y="1541124"/>
            <a:ext cx="1017142" cy="307777"/>
          </a:xfrm>
          <a:prstGeom prst="rect">
            <a:avLst/>
          </a:prstGeom>
          <a:solidFill>
            <a:schemeClr val="bg1"/>
          </a:solidFill>
        </p:spPr>
        <p:txBody>
          <a:bodyPr wrap="square" rtlCol="0">
            <a:spAutoFit/>
          </a:bodyPr>
          <a:lstStyle/>
          <a:p>
            <a:r>
              <a:rPr lang="es-ES" dirty="0"/>
              <a:t>Muestra 2</a:t>
            </a:r>
            <a:endParaRPr lang="es-VE" dirty="0"/>
          </a:p>
        </p:txBody>
      </p:sp>
      <p:sp>
        <p:nvSpPr>
          <p:cNvPr id="7" name="CuadroTexto 6">
            <a:extLst>
              <a:ext uri="{FF2B5EF4-FFF2-40B4-BE49-F238E27FC236}">
                <a16:creationId xmlns:a16="http://schemas.microsoft.com/office/drawing/2014/main" id="{DBC8CF52-C652-F181-4995-696F87740A22}"/>
              </a:ext>
            </a:extLst>
          </p:cNvPr>
          <p:cNvSpPr txBox="1"/>
          <p:nvPr/>
        </p:nvSpPr>
        <p:spPr>
          <a:xfrm>
            <a:off x="6573748" y="1541124"/>
            <a:ext cx="1017142" cy="307777"/>
          </a:xfrm>
          <a:prstGeom prst="rect">
            <a:avLst/>
          </a:prstGeom>
          <a:solidFill>
            <a:schemeClr val="bg1"/>
          </a:solidFill>
        </p:spPr>
        <p:txBody>
          <a:bodyPr wrap="square" rtlCol="0">
            <a:spAutoFit/>
          </a:bodyPr>
          <a:lstStyle/>
          <a:p>
            <a:r>
              <a:rPr lang="es-ES" dirty="0"/>
              <a:t>Muestra 3</a:t>
            </a:r>
            <a:endParaRPr lang="es-VE" dirty="0"/>
          </a:p>
        </p:txBody>
      </p:sp>
    </p:spTree>
    <p:extLst>
      <p:ext uri="{BB962C8B-B14F-4D97-AF65-F5344CB8AC3E}">
        <p14:creationId xmlns:p14="http://schemas.microsoft.com/office/powerpoint/2010/main" val="409369580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22597" y="240262"/>
            <a:ext cx="100091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Estudio sobre </a:t>
            </a:r>
            <a:r>
              <a:rPr lang="en-US" sz="2800" dirty="0">
                <a:solidFill>
                  <a:srgbClr val="35ACDF"/>
                </a:solidFill>
                <a:latin typeface="Arial" panose="020B0604020202020204" pitchFamily="34" charset="0"/>
                <a:cs typeface="Arial" panose="020B0604020202020204" pitchFamily="34" charset="0"/>
              </a:rPr>
              <a:t>la Especificidad de </a:t>
            </a:r>
            <a:r>
              <a:rPr kumimoji="0" lang="en-U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ImmunoBlot para Bartonella</a:t>
            </a:r>
          </a:p>
        </p:txBody>
      </p:sp>
      <p:pic>
        <p:nvPicPr>
          <p:cNvPr id="4" name="Picture 3">
            <a:extLst>
              <a:ext uri="{FF2B5EF4-FFF2-40B4-BE49-F238E27FC236}">
                <a16:creationId xmlns:a16="http://schemas.microsoft.com/office/drawing/2014/main" id="{5363B678-DEC1-477C-BD2A-E73485B92945}"/>
              </a:ext>
            </a:extLst>
          </p:cNvPr>
          <p:cNvPicPr>
            <a:picLocks noChangeAspect="1"/>
          </p:cNvPicPr>
          <p:nvPr/>
        </p:nvPicPr>
        <p:blipFill>
          <a:blip r:embed="rId2"/>
          <a:stretch>
            <a:fillRect/>
          </a:stretch>
        </p:blipFill>
        <p:spPr>
          <a:xfrm>
            <a:off x="1800654" y="1410662"/>
            <a:ext cx="8110309" cy="4036676"/>
          </a:xfrm>
          <a:prstGeom prst="rect">
            <a:avLst/>
          </a:prstGeom>
        </p:spPr>
      </p:pic>
      <p:sp>
        <p:nvSpPr>
          <p:cNvPr id="2" name="CuadroTexto 1">
            <a:extLst>
              <a:ext uri="{FF2B5EF4-FFF2-40B4-BE49-F238E27FC236}">
                <a16:creationId xmlns:a16="http://schemas.microsoft.com/office/drawing/2014/main" id="{8508CC08-DF2E-5995-241D-50D18C83ABEA}"/>
              </a:ext>
            </a:extLst>
          </p:cNvPr>
          <p:cNvSpPr txBox="1"/>
          <p:nvPr/>
        </p:nvSpPr>
        <p:spPr>
          <a:xfrm>
            <a:off x="3924728" y="1489753"/>
            <a:ext cx="3832262" cy="369332"/>
          </a:xfrm>
          <a:prstGeom prst="rect">
            <a:avLst/>
          </a:prstGeom>
          <a:solidFill>
            <a:schemeClr val="bg1"/>
          </a:solidFill>
        </p:spPr>
        <p:txBody>
          <a:bodyPr wrap="square" rtlCol="0">
            <a:spAutoFit/>
          </a:bodyPr>
          <a:lstStyle/>
          <a:p>
            <a:r>
              <a:rPr lang="es-ES" sz="1800" b="1" dirty="0"/>
              <a:t>Estudio de Especificidad (n = 30)</a:t>
            </a:r>
            <a:endParaRPr lang="es-VE" sz="1800" b="1" dirty="0"/>
          </a:p>
        </p:txBody>
      </p:sp>
      <p:sp>
        <p:nvSpPr>
          <p:cNvPr id="3" name="CuadroTexto 2">
            <a:extLst>
              <a:ext uri="{FF2B5EF4-FFF2-40B4-BE49-F238E27FC236}">
                <a16:creationId xmlns:a16="http://schemas.microsoft.com/office/drawing/2014/main" id="{99BCA243-226F-A932-BE4C-1205944CC847}"/>
              </a:ext>
            </a:extLst>
          </p:cNvPr>
          <p:cNvSpPr txBox="1"/>
          <p:nvPr/>
        </p:nvSpPr>
        <p:spPr>
          <a:xfrm>
            <a:off x="1849349" y="2106202"/>
            <a:ext cx="4613097" cy="338554"/>
          </a:xfrm>
          <a:prstGeom prst="rect">
            <a:avLst/>
          </a:prstGeom>
          <a:solidFill>
            <a:schemeClr val="bg1"/>
          </a:solidFill>
        </p:spPr>
        <p:txBody>
          <a:bodyPr wrap="square" rtlCol="0">
            <a:spAutoFit/>
          </a:bodyPr>
          <a:lstStyle/>
          <a:p>
            <a:r>
              <a:rPr lang="es-ES" sz="1600" b="1" dirty="0"/>
              <a:t>Tipo de Muestra (Positiva para anticuerpos)</a:t>
            </a:r>
            <a:endParaRPr lang="es-VE" sz="1600" b="1" dirty="0"/>
          </a:p>
        </p:txBody>
      </p:sp>
      <p:sp>
        <p:nvSpPr>
          <p:cNvPr id="5" name="CuadroTexto 4">
            <a:extLst>
              <a:ext uri="{FF2B5EF4-FFF2-40B4-BE49-F238E27FC236}">
                <a16:creationId xmlns:a16="http://schemas.microsoft.com/office/drawing/2014/main" id="{32B5598D-C71A-0AB1-976F-B51ECDC8FC57}"/>
              </a:ext>
            </a:extLst>
          </p:cNvPr>
          <p:cNvSpPr txBox="1"/>
          <p:nvPr/>
        </p:nvSpPr>
        <p:spPr>
          <a:xfrm>
            <a:off x="1849349" y="4602823"/>
            <a:ext cx="1325366" cy="338554"/>
          </a:xfrm>
          <a:prstGeom prst="rect">
            <a:avLst/>
          </a:prstGeom>
          <a:solidFill>
            <a:schemeClr val="bg1"/>
          </a:solidFill>
        </p:spPr>
        <p:txBody>
          <a:bodyPr wrap="square" rtlCol="0">
            <a:spAutoFit/>
          </a:bodyPr>
          <a:lstStyle/>
          <a:p>
            <a:r>
              <a:rPr lang="es-ES" sz="1600" b="1" dirty="0"/>
              <a:t>Controles</a:t>
            </a:r>
            <a:endParaRPr lang="es-VE" sz="1600" b="1" dirty="0"/>
          </a:p>
        </p:txBody>
      </p:sp>
      <p:sp>
        <p:nvSpPr>
          <p:cNvPr id="6" name="CuadroTexto 5">
            <a:extLst>
              <a:ext uri="{FF2B5EF4-FFF2-40B4-BE49-F238E27FC236}">
                <a16:creationId xmlns:a16="http://schemas.microsoft.com/office/drawing/2014/main" id="{DF1C1730-8F5B-56F2-3E0E-2729EF61332F}"/>
              </a:ext>
            </a:extLst>
          </p:cNvPr>
          <p:cNvSpPr txBox="1"/>
          <p:nvPr/>
        </p:nvSpPr>
        <p:spPr>
          <a:xfrm>
            <a:off x="1849349" y="5034337"/>
            <a:ext cx="1715784" cy="338554"/>
          </a:xfrm>
          <a:prstGeom prst="rect">
            <a:avLst/>
          </a:prstGeom>
          <a:solidFill>
            <a:schemeClr val="bg1"/>
          </a:solidFill>
        </p:spPr>
        <p:txBody>
          <a:bodyPr wrap="square" rtlCol="0">
            <a:spAutoFit/>
          </a:bodyPr>
          <a:lstStyle/>
          <a:p>
            <a:r>
              <a:rPr lang="es-ES" sz="1600" b="1" dirty="0">
                <a:solidFill>
                  <a:schemeClr val="accent5">
                    <a:lumMod val="75000"/>
                  </a:schemeClr>
                </a:solidFill>
              </a:rPr>
              <a:t>Especificidad</a:t>
            </a:r>
            <a:endParaRPr lang="es-VE" sz="1800" b="1" dirty="0">
              <a:solidFill>
                <a:schemeClr val="accent5">
                  <a:lumMod val="75000"/>
                </a:schemeClr>
              </a:solidFill>
            </a:endParaRPr>
          </a:p>
        </p:txBody>
      </p:sp>
    </p:spTree>
    <p:extLst>
      <p:ext uri="{BB962C8B-B14F-4D97-AF65-F5344CB8AC3E}">
        <p14:creationId xmlns:p14="http://schemas.microsoft.com/office/powerpoint/2010/main" val="158967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920261-B7A3-D644-9194-76B04B144E81}"/>
              </a:ext>
            </a:extLst>
          </p:cNvPr>
          <p:cNvSpPr txBox="1"/>
          <p:nvPr/>
        </p:nvSpPr>
        <p:spPr>
          <a:xfrm>
            <a:off x="942693" y="210118"/>
            <a:ext cx="1055100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InmunoBlots para Bartonella son más sensibles que los Western Blots para identificar especies específicas</a:t>
            </a:r>
            <a:endParaRPr kumimoji="0" lang="en-US" sz="28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pic>
        <p:nvPicPr>
          <p:cNvPr id="5" name="Picture 4">
            <a:extLst>
              <a:ext uri="{FF2B5EF4-FFF2-40B4-BE49-F238E27FC236}">
                <a16:creationId xmlns:a16="http://schemas.microsoft.com/office/drawing/2014/main" id="{85C71F20-CD1A-4C47-9444-DA67025391EA}"/>
              </a:ext>
            </a:extLst>
          </p:cNvPr>
          <p:cNvPicPr>
            <a:picLocks noChangeAspect="1"/>
          </p:cNvPicPr>
          <p:nvPr/>
        </p:nvPicPr>
        <p:blipFill>
          <a:blip r:embed="rId2"/>
          <a:stretch>
            <a:fillRect/>
          </a:stretch>
        </p:blipFill>
        <p:spPr>
          <a:xfrm>
            <a:off x="942693" y="1931726"/>
            <a:ext cx="10077009" cy="2994548"/>
          </a:xfrm>
          <a:prstGeom prst="rect">
            <a:avLst/>
          </a:prstGeom>
          <a:ln>
            <a:solidFill>
              <a:schemeClr val="accent1"/>
            </a:solidFill>
          </a:ln>
        </p:spPr>
      </p:pic>
      <p:sp>
        <p:nvSpPr>
          <p:cNvPr id="4" name="CuadroTexto 3">
            <a:extLst>
              <a:ext uri="{FF2B5EF4-FFF2-40B4-BE49-F238E27FC236}">
                <a16:creationId xmlns:a16="http://schemas.microsoft.com/office/drawing/2014/main" id="{463A5060-9AD1-DAFE-74D1-2438B58760C8}"/>
              </a:ext>
            </a:extLst>
          </p:cNvPr>
          <p:cNvSpPr txBox="1"/>
          <p:nvPr/>
        </p:nvSpPr>
        <p:spPr>
          <a:xfrm>
            <a:off x="1336685" y="2219218"/>
            <a:ext cx="1057194" cy="307777"/>
          </a:xfrm>
          <a:prstGeom prst="rect">
            <a:avLst/>
          </a:prstGeom>
          <a:solidFill>
            <a:schemeClr val="bg1"/>
          </a:solidFill>
        </p:spPr>
        <p:txBody>
          <a:bodyPr wrap="square" rtlCol="0">
            <a:spAutoFit/>
          </a:bodyPr>
          <a:lstStyle/>
          <a:p>
            <a:r>
              <a:rPr lang="es-ES" b="1" dirty="0"/>
              <a:t>Paciente</a:t>
            </a:r>
            <a:endParaRPr lang="es-VE" b="1" dirty="0"/>
          </a:p>
        </p:txBody>
      </p:sp>
      <p:sp>
        <p:nvSpPr>
          <p:cNvPr id="8" name="CuadroTexto 7">
            <a:extLst>
              <a:ext uri="{FF2B5EF4-FFF2-40B4-BE49-F238E27FC236}">
                <a16:creationId xmlns:a16="http://schemas.microsoft.com/office/drawing/2014/main" id="{719AB9F9-D812-2C8D-91BD-EA53D320F3D5}"/>
              </a:ext>
            </a:extLst>
          </p:cNvPr>
          <p:cNvSpPr txBox="1"/>
          <p:nvPr/>
        </p:nvSpPr>
        <p:spPr>
          <a:xfrm>
            <a:off x="2798145" y="2219217"/>
            <a:ext cx="1248161" cy="307777"/>
          </a:xfrm>
          <a:prstGeom prst="rect">
            <a:avLst/>
          </a:prstGeom>
          <a:solidFill>
            <a:schemeClr val="bg1"/>
          </a:solidFill>
        </p:spPr>
        <p:txBody>
          <a:bodyPr wrap="square" rtlCol="0">
            <a:spAutoFit/>
          </a:bodyPr>
          <a:lstStyle/>
          <a:p>
            <a:pPr algn="ctr"/>
            <a:r>
              <a:rPr lang="es-ES" b="1" dirty="0"/>
              <a:t>Fecha</a:t>
            </a:r>
            <a:endParaRPr lang="es-VE" b="1" dirty="0"/>
          </a:p>
        </p:txBody>
      </p:sp>
    </p:spTree>
    <p:extLst>
      <p:ext uri="{BB962C8B-B14F-4D97-AF65-F5344CB8AC3E}">
        <p14:creationId xmlns:p14="http://schemas.microsoft.com/office/powerpoint/2010/main" val="123196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07291" y="125374"/>
            <a:ext cx="10515600" cy="13255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0" i="0" u="none" strike="noStrike" kern="0" cap="none" spc="0" normalizeH="0" baseline="0" noProof="0" dirty="0">
              <a:ln>
                <a:noFill/>
              </a:ln>
              <a:solidFill>
                <a:srgbClr val="00B0F0"/>
              </a:solidFill>
              <a:effectLst/>
              <a:uLnTx/>
              <a:uFillTx/>
              <a:latin typeface="Arial"/>
              <a:cs typeface="Arial"/>
              <a:sym typeface="Arial"/>
            </a:endParaRPr>
          </a:p>
        </p:txBody>
      </p:sp>
      <p:sp>
        <p:nvSpPr>
          <p:cNvPr id="5" name="Text Placeholder 4"/>
          <p:cNvSpPr>
            <a:spLocks noGrp="1"/>
          </p:cNvSpPr>
          <p:nvPr>
            <p:ph type="body" idx="1"/>
          </p:nvPr>
        </p:nvSpPr>
        <p:spPr>
          <a:xfrm>
            <a:off x="721204" y="267864"/>
            <a:ext cx="11196817" cy="682785"/>
          </a:xfrm>
        </p:spPr>
        <p:txBody>
          <a:bodyPr/>
          <a:lstStyle/>
          <a:p>
            <a:r>
              <a:rPr lang="es-ES" sz="2400" dirty="0">
                <a:solidFill>
                  <a:srgbClr val="35ACDF"/>
                </a:solidFill>
                <a:latin typeface="Arial" panose="020B0604020202020204" pitchFamily="34" charset="0"/>
                <a:cs typeface="Arial" panose="020B0604020202020204" pitchFamily="34" charset="0"/>
              </a:rPr>
              <a:t>Una simple picadura de garrapata podría transmitir varios patógenos</a:t>
            </a:r>
            <a:endParaRPr lang="en-US" sz="2400" dirty="0">
              <a:solidFill>
                <a:srgbClr val="35ACDF"/>
              </a:solidFill>
              <a:latin typeface="Arial" panose="020B0604020202020204" pitchFamily="34" charset="0"/>
              <a:cs typeface="Arial" panose="020B0604020202020204" pitchFamily="34" charset="0"/>
            </a:endParaRPr>
          </a:p>
        </p:txBody>
      </p:sp>
      <p:sp>
        <p:nvSpPr>
          <p:cNvPr id="2" name="Content Placeholder 2">
            <a:extLst>
              <a:ext uri="{FF2B5EF4-FFF2-40B4-BE49-F238E27FC236}">
                <a16:creationId xmlns:a16="http://schemas.microsoft.com/office/drawing/2014/main" id="{23F43687-623C-2813-AA65-F539141A8049}"/>
              </a:ext>
            </a:extLst>
          </p:cNvPr>
          <p:cNvSpPr txBox="1">
            <a:spLocks/>
          </p:cNvSpPr>
          <p:nvPr/>
        </p:nvSpPr>
        <p:spPr>
          <a:xfrm>
            <a:off x="530692" y="1889502"/>
            <a:ext cx="3036473" cy="1627421"/>
          </a:xfrm>
          <a:prstGeom prst="rect">
            <a:avLst/>
          </a:prstGeom>
          <a:solidFill>
            <a:schemeClr val="accent1">
              <a:lumMod val="20000"/>
              <a:lumOff val="80000"/>
            </a:schemeClr>
          </a:soli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ClrTx/>
              <a:buFont typeface="Arial" panose="020B0604020202020204" pitchFamily="34" charset="0"/>
              <a:buNone/>
            </a:pPr>
            <a:r>
              <a:rPr lang="es-ES" sz="1600" dirty="0">
                <a:latin typeface="Arial" panose="020B0604020202020204" pitchFamily="34" charset="0"/>
                <a:cs typeface="Arial" panose="020B0604020202020204" pitchFamily="34" charset="0"/>
              </a:rPr>
              <a:t>Gracias a las pruebas de PCR hemos confirmado que una sola garrapata puede ser portadora de varios patógenos.</a:t>
            </a:r>
            <a:endParaRPr lang="en-US" sz="1600" dirty="0">
              <a:latin typeface="Arial" panose="020B0604020202020204" pitchFamily="34" charset="0"/>
              <a:cs typeface="Arial" panose="020B0604020202020204" pitchFamily="34" charset="0"/>
            </a:endParaRPr>
          </a:p>
        </p:txBody>
      </p:sp>
      <p:grpSp>
        <p:nvGrpSpPr>
          <p:cNvPr id="8" name="Grupo 7">
            <a:extLst>
              <a:ext uri="{FF2B5EF4-FFF2-40B4-BE49-F238E27FC236}">
                <a16:creationId xmlns:a16="http://schemas.microsoft.com/office/drawing/2014/main" id="{EE10F397-9C80-45F9-F8B6-1866C6729698}"/>
              </a:ext>
            </a:extLst>
          </p:cNvPr>
          <p:cNvGrpSpPr/>
          <p:nvPr/>
        </p:nvGrpSpPr>
        <p:grpSpPr>
          <a:xfrm>
            <a:off x="4395631" y="1330919"/>
            <a:ext cx="6951195" cy="4741107"/>
            <a:chOff x="4395631" y="1330919"/>
            <a:chExt cx="6951195" cy="4741107"/>
          </a:xfrm>
        </p:grpSpPr>
        <p:pic>
          <p:nvPicPr>
            <p:cNvPr id="3" name="Picture 2"/>
            <p:cNvPicPr>
              <a:picLocks noChangeAspect="1"/>
            </p:cNvPicPr>
            <p:nvPr/>
          </p:nvPicPr>
          <p:blipFill>
            <a:blip r:embed="rId2"/>
            <a:stretch>
              <a:fillRect/>
            </a:stretch>
          </p:blipFill>
          <p:spPr>
            <a:xfrm>
              <a:off x="4395631" y="1330919"/>
              <a:ext cx="6951195" cy="4741107"/>
            </a:xfrm>
            <a:prstGeom prst="rect">
              <a:avLst/>
            </a:prstGeom>
          </p:spPr>
        </p:pic>
        <p:sp>
          <p:nvSpPr>
            <p:cNvPr id="6" name="CuadroTexto 5">
              <a:extLst>
                <a:ext uri="{FF2B5EF4-FFF2-40B4-BE49-F238E27FC236}">
                  <a16:creationId xmlns:a16="http://schemas.microsoft.com/office/drawing/2014/main" id="{6AE9348F-3495-7CA0-49E0-C0E6FE2E7FA9}"/>
                </a:ext>
              </a:extLst>
            </p:cNvPr>
            <p:cNvSpPr txBox="1"/>
            <p:nvPr/>
          </p:nvSpPr>
          <p:spPr>
            <a:xfrm>
              <a:off x="4457277" y="1431098"/>
              <a:ext cx="1522283"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2000" dirty="0"/>
                <a:t>Patógeno</a:t>
              </a:r>
            </a:p>
          </p:txBody>
        </p:sp>
        <p:sp>
          <p:nvSpPr>
            <p:cNvPr id="7" name="CuadroTexto 6">
              <a:extLst>
                <a:ext uri="{FF2B5EF4-FFF2-40B4-BE49-F238E27FC236}">
                  <a16:creationId xmlns:a16="http://schemas.microsoft.com/office/drawing/2014/main" id="{9B4B1D1E-B4A8-D99D-621D-CA98D6CE3576}"/>
                </a:ext>
              </a:extLst>
            </p:cNvPr>
            <p:cNvSpPr txBox="1"/>
            <p:nvPr/>
          </p:nvSpPr>
          <p:spPr>
            <a:xfrm>
              <a:off x="4424746" y="5614747"/>
              <a:ext cx="4563433" cy="230832"/>
            </a:xfrm>
            <a:prstGeom prst="rect">
              <a:avLst/>
            </a:prstGeom>
            <a:solidFill>
              <a:schemeClr val="bg1"/>
            </a:solidFill>
          </p:spPr>
          <p:txBody>
            <a:bodyPr wrap="square" rtlCol="0">
              <a:spAutoFit/>
            </a:bodyPr>
            <a:lstStyle/>
            <a:p>
              <a:r>
                <a:rPr lang="es-ES" sz="900" dirty="0"/>
                <a:t>*Estudios demuestran que larvas de garrapatas pueden transmitir </a:t>
              </a:r>
              <a:r>
                <a:rPr lang="es-ES" sz="900" i="1" dirty="0"/>
                <a:t>Borrelia miyamotoi</a:t>
              </a:r>
              <a:endParaRPr lang="es-VE" sz="900" i="1" dirty="0"/>
            </a:p>
          </p:txBody>
        </p:sp>
      </p:grpSp>
    </p:spTree>
    <p:extLst>
      <p:ext uri="{BB962C8B-B14F-4D97-AF65-F5344CB8AC3E}">
        <p14:creationId xmlns:p14="http://schemas.microsoft.com/office/powerpoint/2010/main" val="399557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3500" y="270699"/>
            <a:ext cx="9421480" cy="800584"/>
          </a:xfrm>
        </p:spPr>
        <p:txBody>
          <a:bodyPr>
            <a:normAutofit fontScale="85000" lnSpcReduction="10000"/>
          </a:bodyPr>
          <a:lstStyle/>
          <a:p>
            <a:r>
              <a:rPr lang="es-ES" sz="3200" dirty="0">
                <a:solidFill>
                  <a:srgbClr val="35ACDF"/>
                </a:solidFill>
                <a:latin typeface="+mj-lt"/>
              </a:rPr>
              <a:t>Estudio de valoración de InmunoBlot para Bartonella (n= 46)</a:t>
            </a:r>
            <a:endParaRPr lang="en-US" sz="3200" dirty="0">
              <a:solidFill>
                <a:srgbClr val="35ACDF"/>
              </a:solidFill>
              <a:latin typeface="+mj-lt"/>
            </a:endParaRPr>
          </a:p>
        </p:txBody>
      </p:sp>
      <p:pic>
        <p:nvPicPr>
          <p:cNvPr id="3" name="Picture 2"/>
          <p:cNvPicPr>
            <a:picLocks noChangeAspect="1"/>
          </p:cNvPicPr>
          <p:nvPr/>
        </p:nvPicPr>
        <p:blipFill>
          <a:blip r:embed="rId2"/>
          <a:stretch>
            <a:fillRect/>
          </a:stretch>
        </p:blipFill>
        <p:spPr>
          <a:xfrm>
            <a:off x="1675724" y="1486314"/>
            <a:ext cx="6184728" cy="4300403"/>
          </a:xfrm>
          <a:prstGeom prst="rect">
            <a:avLst/>
          </a:prstGeom>
        </p:spPr>
      </p:pic>
      <p:sp>
        <p:nvSpPr>
          <p:cNvPr id="4" name="TextBox 3"/>
          <p:cNvSpPr txBox="1"/>
          <p:nvPr/>
        </p:nvSpPr>
        <p:spPr>
          <a:xfrm>
            <a:off x="8435790" y="2344272"/>
            <a:ext cx="1694329" cy="1969770"/>
          </a:xfrm>
          <a:prstGeom prst="rect">
            <a:avLst/>
          </a:prstGeom>
          <a:noFill/>
          <a:ln>
            <a:solidFill>
              <a:schemeClr val="accent1"/>
            </a:solidFill>
          </a:ln>
        </p:spPr>
        <p:txBody>
          <a:bodyPr wrap="square" rtlCol="0">
            <a:spAutoFit/>
          </a:bodyPr>
          <a:lstStyle/>
          <a:p>
            <a:r>
              <a:rPr lang="en-US" b="1" dirty="0"/>
              <a:t>Especificidad</a:t>
            </a:r>
          </a:p>
          <a:p>
            <a:r>
              <a:rPr lang="en-US" dirty="0"/>
              <a:t>  </a:t>
            </a:r>
            <a:r>
              <a:rPr lang="en-US" sz="1600" dirty="0"/>
              <a:t>IgM – 100%</a:t>
            </a:r>
          </a:p>
          <a:p>
            <a:r>
              <a:rPr lang="en-US" sz="1600" dirty="0"/>
              <a:t>   IgG – 100%</a:t>
            </a:r>
          </a:p>
          <a:p>
            <a:endParaRPr lang="en-US" dirty="0"/>
          </a:p>
          <a:p>
            <a:r>
              <a:rPr lang="en-US" b="1" dirty="0">
                <a:solidFill>
                  <a:srgbClr val="0070C0"/>
                </a:solidFill>
              </a:rPr>
              <a:t>Sensibilidad</a:t>
            </a:r>
          </a:p>
          <a:p>
            <a:r>
              <a:rPr lang="en-US" sz="1600" dirty="0">
                <a:solidFill>
                  <a:srgbClr val="0070C0"/>
                </a:solidFill>
              </a:rPr>
              <a:t>  IgM – 75%</a:t>
            </a:r>
          </a:p>
          <a:p>
            <a:r>
              <a:rPr lang="en-US" sz="1600" dirty="0">
                <a:solidFill>
                  <a:srgbClr val="0070C0"/>
                </a:solidFill>
              </a:rPr>
              <a:t>  IgG  – 88.9%</a:t>
            </a:r>
          </a:p>
          <a:p>
            <a:r>
              <a:rPr lang="en-US" sz="1600" dirty="0">
                <a:solidFill>
                  <a:srgbClr val="0070C0"/>
                </a:solidFill>
              </a:rPr>
              <a:t>  Overall – 100%</a:t>
            </a:r>
          </a:p>
        </p:txBody>
      </p:sp>
      <p:sp>
        <p:nvSpPr>
          <p:cNvPr id="5" name="CuadroTexto 4">
            <a:extLst>
              <a:ext uri="{FF2B5EF4-FFF2-40B4-BE49-F238E27FC236}">
                <a16:creationId xmlns:a16="http://schemas.microsoft.com/office/drawing/2014/main" id="{CC810237-6CF1-AA00-566B-D10E0BF37B43}"/>
              </a:ext>
            </a:extLst>
          </p:cNvPr>
          <p:cNvSpPr txBox="1"/>
          <p:nvPr/>
        </p:nvSpPr>
        <p:spPr>
          <a:xfrm>
            <a:off x="3370052" y="1530850"/>
            <a:ext cx="2999925" cy="338554"/>
          </a:xfrm>
          <a:prstGeom prst="rect">
            <a:avLst/>
          </a:prstGeom>
          <a:solidFill>
            <a:schemeClr val="bg1"/>
          </a:solidFill>
        </p:spPr>
        <p:txBody>
          <a:bodyPr wrap="square" rtlCol="0">
            <a:spAutoFit/>
          </a:bodyPr>
          <a:lstStyle/>
          <a:p>
            <a:r>
              <a:rPr lang="es-ES" sz="1600" b="1" dirty="0"/>
              <a:t>Muestras Estudiadas (n = 46)</a:t>
            </a:r>
            <a:endParaRPr lang="es-VE" sz="1600" b="1" dirty="0"/>
          </a:p>
        </p:txBody>
      </p:sp>
      <p:sp>
        <p:nvSpPr>
          <p:cNvPr id="6" name="CuadroTexto 5">
            <a:extLst>
              <a:ext uri="{FF2B5EF4-FFF2-40B4-BE49-F238E27FC236}">
                <a16:creationId xmlns:a16="http://schemas.microsoft.com/office/drawing/2014/main" id="{94572FF4-5B29-430B-5E30-8BF23A0A1CE7}"/>
              </a:ext>
            </a:extLst>
          </p:cNvPr>
          <p:cNvSpPr txBox="1"/>
          <p:nvPr/>
        </p:nvSpPr>
        <p:spPr>
          <a:xfrm>
            <a:off x="1706545" y="1921268"/>
            <a:ext cx="1663507" cy="338554"/>
          </a:xfrm>
          <a:prstGeom prst="rect">
            <a:avLst/>
          </a:prstGeom>
          <a:solidFill>
            <a:schemeClr val="bg1"/>
          </a:solidFill>
        </p:spPr>
        <p:txBody>
          <a:bodyPr wrap="square" rtlCol="0">
            <a:spAutoFit/>
          </a:bodyPr>
          <a:lstStyle/>
          <a:p>
            <a:r>
              <a:rPr lang="es-ES" sz="1600" dirty="0"/>
              <a:t>Tipo de Muestra</a:t>
            </a:r>
            <a:endParaRPr lang="es-VE" sz="1600" dirty="0"/>
          </a:p>
        </p:txBody>
      </p:sp>
      <p:sp>
        <p:nvSpPr>
          <p:cNvPr id="7" name="CuadroTexto 6">
            <a:extLst>
              <a:ext uri="{FF2B5EF4-FFF2-40B4-BE49-F238E27FC236}">
                <a16:creationId xmlns:a16="http://schemas.microsoft.com/office/drawing/2014/main" id="{B5E198D3-7713-27A8-13BA-D385282505C6}"/>
              </a:ext>
            </a:extLst>
          </p:cNvPr>
          <p:cNvSpPr txBox="1"/>
          <p:nvPr/>
        </p:nvSpPr>
        <p:spPr>
          <a:xfrm>
            <a:off x="1706545" y="2313450"/>
            <a:ext cx="1786668" cy="307777"/>
          </a:xfrm>
          <a:prstGeom prst="rect">
            <a:avLst/>
          </a:prstGeom>
          <a:solidFill>
            <a:schemeClr val="bg1"/>
          </a:solidFill>
        </p:spPr>
        <p:txBody>
          <a:bodyPr wrap="square" rtlCol="0">
            <a:spAutoFit/>
          </a:bodyPr>
          <a:lstStyle/>
          <a:p>
            <a:r>
              <a:rPr lang="es-ES" dirty="0"/>
              <a:t>Positivo para Lyme</a:t>
            </a:r>
            <a:endParaRPr lang="es-VE" dirty="0"/>
          </a:p>
        </p:txBody>
      </p:sp>
      <p:sp>
        <p:nvSpPr>
          <p:cNvPr id="8" name="CuadroTexto 7">
            <a:extLst>
              <a:ext uri="{FF2B5EF4-FFF2-40B4-BE49-F238E27FC236}">
                <a16:creationId xmlns:a16="http://schemas.microsoft.com/office/drawing/2014/main" id="{6E493F13-7704-61C7-B1FB-B81524C41D9D}"/>
              </a:ext>
            </a:extLst>
          </p:cNvPr>
          <p:cNvSpPr txBox="1"/>
          <p:nvPr/>
        </p:nvSpPr>
        <p:spPr>
          <a:xfrm>
            <a:off x="1715785" y="2709250"/>
            <a:ext cx="2500045" cy="307777"/>
          </a:xfrm>
          <a:prstGeom prst="rect">
            <a:avLst/>
          </a:prstGeom>
          <a:solidFill>
            <a:schemeClr val="bg1"/>
          </a:solidFill>
        </p:spPr>
        <p:txBody>
          <a:bodyPr wrap="square" rtlCol="0">
            <a:spAutoFit/>
          </a:bodyPr>
          <a:lstStyle/>
          <a:p>
            <a:r>
              <a:rPr lang="es-ES" dirty="0"/>
              <a:t>Positivo para Lyme + TBRF</a:t>
            </a:r>
            <a:endParaRPr lang="es-VE" dirty="0"/>
          </a:p>
        </p:txBody>
      </p:sp>
      <p:sp>
        <p:nvSpPr>
          <p:cNvPr id="9" name="CuadroTexto 8">
            <a:extLst>
              <a:ext uri="{FF2B5EF4-FFF2-40B4-BE49-F238E27FC236}">
                <a16:creationId xmlns:a16="http://schemas.microsoft.com/office/drawing/2014/main" id="{5DBBF4C3-FD2F-29A6-122B-155E7BF640DD}"/>
              </a:ext>
            </a:extLst>
          </p:cNvPr>
          <p:cNvSpPr txBox="1"/>
          <p:nvPr/>
        </p:nvSpPr>
        <p:spPr>
          <a:xfrm>
            <a:off x="1715785" y="3064560"/>
            <a:ext cx="2609635" cy="307777"/>
          </a:xfrm>
          <a:prstGeom prst="rect">
            <a:avLst/>
          </a:prstGeom>
          <a:solidFill>
            <a:schemeClr val="bg1"/>
          </a:solidFill>
        </p:spPr>
        <p:txBody>
          <a:bodyPr wrap="square" rtlCol="0">
            <a:spAutoFit/>
          </a:bodyPr>
          <a:lstStyle/>
          <a:p>
            <a:r>
              <a:rPr lang="es-ES" dirty="0"/>
              <a:t>Positivo para Lyme + Babesia</a:t>
            </a:r>
            <a:endParaRPr lang="es-VE" dirty="0"/>
          </a:p>
        </p:txBody>
      </p:sp>
      <p:sp>
        <p:nvSpPr>
          <p:cNvPr id="10" name="CuadroTexto 9">
            <a:extLst>
              <a:ext uri="{FF2B5EF4-FFF2-40B4-BE49-F238E27FC236}">
                <a16:creationId xmlns:a16="http://schemas.microsoft.com/office/drawing/2014/main" id="{77CA3627-2390-3316-D177-22ED9C1AB9C7}"/>
              </a:ext>
            </a:extLst>
          </p:cNvPr>
          <p:cNvSpPr txBox="1"/>
          <p:nvPr/>
        </p:nvSpPr>
        <p:spPr>
          <a:xfrm>
            <a:off x="1714075" y="3473810"/>
            <a:ext cx="2609635" cy="307777"/>
          </a:xfrm>
          <a:prstGeom prst="rect">
            <a:avLst/>
          </a:prstGeom>
          <a:solidFill>
            <a:schemeClr val="bg1"/>
          </a:solidFill>
        </p:spPr>
        <p:txBody>
          <a:bodyPr wrap="square" rtlCol="0">
            <a:spAutoFit/>
          </a:bodyPr>
          <a:lstStyle/>
          <a:p>
            <a:r>
              <a:rPr lang="es-ES" dirty="0"/>
              <a:t>Positivo para Lyme + HGA</a:t>
            </a:r>
            <a:endParaRPr lang="es-VE" dirty="0"/>
          </a:p>
        </p:txBody>
      </p:sp>
      <p:sp>
        <p:nvSpPr>
          <p:cNvPr id="11" name="CuadroTexto 10">
            <a:extLst>
              <a:ext uri="{FF2B5EF4-FFF2-40B4-BE49-F238E27FC236}">
                <a16:creationId xmlns:a16="http://schemas.microsoft.com/office/drawing/2014/main" id="{A26F0BAA-5CB6-14FA-296F-15C187095DEA}"/>
              </a:ext>
            </a:extLst>
          </p:cNvPr>
          <p:cNvSpPr txBox="1"/>
          <p:nvPr/>
        </p:nvSpPr>
        <p:spPr>
          <a:xfrm>
            <a:off x="1714075" y="3865703"/>
            <a:ext cx="2609635" cy="307777"/>
          </a:xfrm>
          <a:prstGeom prst="rect">
            <a:avLst/>
          </a:prstGeom>
          <a:solidFill>
            <a:schemeClr val="bg1"/>
          </a:solidFill>
        </p:spPr>
        <p:txBody>
          <a:bodyPr wrap="square" rtlCol="0">
            <a:spAutoFit/>
          </a:bodyPr>
          <a:lstStyle/>
          <a:p>
            <a:r>
              <a:rPr lang="es-ES" dirty="0"/>
              <a:t>Positivo para Babesia</a:t>
            </a:r>
            <a:endParaRPr lang="es-VE" dirty="0"/>
          </a:p>
        </p:txBody>
      </p:sp>
      <p:sp>
        <p:nvSpPr>
          <p:cNvPr id="12" name="CuadroTexto 11">
            <a:extLst>
              <a:ext uri="{FF2B5EF4-FFF2-40B4-BE49-F238E27FC236}">
                <a16:creationId xmlns:a16="http://schemas.microsoft.com/office/drawing/2014/main" id="{0C1AAEAD-9D0B-B216-D97B-A31E8F86DC24}"/>
              </a:ext>
            </a:extLst>
          </p:cNvPr>
          <p:cNvSpPr txBox="1"/>
          <p:nvPr/>
        </p:nvSpPr>
        <p:spPr>
          <a:xfrm>
            <a:off x="1685996" y="4255742"/>
            <a:ext cx="2609635" cy="307777"/>
          </a:xfrm>
          <a:prstGeom prst="rect">
            <a:avLst/>
          </a:prstGeom>
          <a:solidFill>
            <a:schemeClr val="bg1"/>
          </a:solidFill>
        </p:spPr>
        <p:txBody>
          <a:bodyPr wrap="square" rtlCol="0">
            <a:spAutoFit/>
          </a:bodyPr>
          <a:lstStyle/>
          <a:p>
            <a:r>
              <a:rPr lang="es-ES" dirty="0"/>
              <a:t>Controles (Neg)</a:t>
            </a:r>
            <a:endParaRPr lang="es-VE" dirty="0"/>
          </a:p>
        </p:txBody>
      </p:sp>
      <p:sp>
        <p:nvSpPr>
          <p:cNvPr id="13" name="CuadroTexto 12">
            <a:extLst>
              <a:ext uri="{FF2B5EF4-FFF2-40B4-BE49-F238E27FC236}">
                <a16:creationId xmlns:a16="http://schemas.microsoft.com/office/drawing/2014/main" id="{38B61DA2-4192-99D5-13F8-6F6680D711B3}"/>
              </a:ext>
            </a:extLst>
          </p:cNvPr>
          <p:cNvSpPr txBox="1"/>
          <p:nvPr/>
        </p:nvSpPr>
        <p:spPr>
          <a:xfrm>
            <a:off x="1714075" y="4645781"/>
            <a:ext cx="4479733" cy="307777"/>
          </a:xfrm>
          <a:prstGeom prst="rect">
            <a:avLst/>
          </a:prstGeom>
          <a:solidFill>
            <a:schemeClr val="bg1"/>
          </a:solidFill>
        </p:spPr>
        <p:txBody>
          <a:bodyPr wrap="square" rtlCol="0">
            <a:spAutoFit/>
          </a:bodyPr>
          <a:lstStyle/>
          <a:p>
            <a:r>
              <a:rPr lang="es-ES" b="1" dirty="0">
                <a:solidFill>
                  <a:schemeClr val="accent5">
                    <a:lumMod val="75000"/>
                  </a:schemeClr>
                </a:solidFill>
              </a:rPr>
              <a:t>FISH, IFA y Western Blot Positivos para Bartonella</a:t>
            </a:r>
            <a:endParaRPr lang="es-VE" b="1" dirty="0">
              <a:solidFill>
                <a:schemeClr val="accent5">
                  <a:lumMod val="75000"/>
                </a:schemeClr>
              </a:solidFill>
            </a:endParaRPr>
          </a:p>
        </p:txBody>
      </p:sp>
      <p:sp>
        <p:nvSpPr>
          <p:cNvPr id="14" name="CuadroTexto 13">
            <a:extLst>
              <a:ext uri="{FF2B5EF4-FFF2-40B4-BE49-F238E27FC236}">
                <a16:creationId xmlns:a16="http://schemas.microsoft.com/office/drawing/2014/main" id="{155CE0B2-5C46-92B0-7748-3990FDDBF005}"/>
              </a:ext>
            </a:extLst>
          </p:cNvPr>
          <p:cNvSpPr txBox="1"/>
          <p:nvPr/>
        </p:nvSpPr>
        <p:spPr>
          <a:xfrm>
            <a:off x="1714075" y="5035820"/>
            <a:ext cx="4479733" cy="307777"/>
          </a:xfrm>
          <a:prstGeom prst="rect">
            <a:avLst/>
          </a:prstGeom>
          <a:solidFill>
            <a:schemeClr val="bg1"/>
          </a:solidFill>
        </p:spPr>
        <p:txBody>
          <a:bodyPr wrap="square" rtlCol="0">
            <a:spAutoFit/>
          </a:bodyPr>
          <a:lstStyle/>
          <a:p>
            <a:r>
              <a:rPr lang="es-ES" b="1" dirty="0">
                <a:solidFill>
                  <a:schemeClr val="accent5">
                    <a:lumMod val="75000"/>
                  </a:schemeClr>
                </a:solidFill>
              </a:rPr>
              <a:t>IFA y Western Blot Positivos para Bartonella</a:t>
            </a:r>
            <a:endParaRPr lang="es-VE" b="1" dirty="0">
              <a:solidFill>
                <a:schemeClr val="accent5">
                  <a:lumMod val="75000"/>
                </a:schemeClr>
              </a:solidFill>
            </a:endParaRPr>
          </a:p>
        </p:txBody>
      </p:sp>
      <p:sp>
        <p:nvSpPr>
          <p:cNvPr id="15" name="CuadroTexto 14">
            <a:extLst>
              <a:ext uri="{FF2B5EF4-FFF2-40B4-BE49-F238E27FC236}">
                <a16:creationId xmlns:a16="http://schemas.microsoft.com/office/drawing/2014/main" id="{CB50C2B2-711E-E282-D44A-4F8A18E78D5D}"/>
              </a:ext>
            </a:extLst>
          </p:cNvPr>
          <p:cNvSpPr txBox="1"/>
          <p:nvPr/>
        </p:nvSpPr>
        <p:spPr>
          <a:xfrm>
            <a:off x="1714075" y="5411788"/>
            <a:ext cx="4479733" cy="307777"/>
          </a:xfrm>
          <a:prstGeom prst="rect">
            <a:avLst/>
          </a:prstGeom>
          <a:solidFill>
            <a:schemeClr val="bg1"/>
          </a:solidFill>
        </p:spPr>
        <p:txBody>
          <a:bodyPr wrap="square" rtlCol="0">
            <a:spAutoFit/>
          </a:bodyPr>
          <a:lstStyle/>
          <a:p>
            <a:r>
              <a:rPr lang="es-ES" b="1" dirty="0">
                <a:solidFill>
                  <a:schemeClr val="accent5">
                    <a:lumMod val="75000"/>
                  </a:schemeClr>
                </a:solidFill>
              </a:rPr>
              <a:t>FISH y Western Blot Positivos para Bartonella</a:t>
            </a:r>
            <a:endParaRPr lang="es-VE" b="1" dirty="0">
              <a:solidFill>
                <a:schemeClr val="accent5">
                  <a:lumMod val="75000"/>
                </a:schemeClr>
              </a:solidFill>
            </a:endParaRPr>
          </a:p>
        </p:txBody>
      </p:sp>
    </p:spTree>
    <p:extLst>
      <p:ext uri="{BB962C8B-B14F-4D97-AF65-F5344CB8AC3E}">
        <p14:creationId xmlns:p14="http://schemas.microsoft.com/office/powerpoint/2010/main" val="252428421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54375" y="2580010"/>
            <a:ext cx="5683250" cy="708641"/>
          </a:xfrm>
        </p:spPr>
        <p:txBody>
          <a:bodyPr>
            <a:normAutofit lnSpcReduction="10000"/>
          </a:bodyPr>
          <a:lstStyle/>
          <a:p>
            <a:pPr algn="ctr"/>
            <a:r>
              <a:rPr lang="en-US" dirty="0">
                <a:solidFill>
                  <a:srgbClr val="35ACDF"/>
                </a:solidFill>
                <a:latin typeface="+mj-lt"/>
              </a:rPr>
              <a:t>Babesiosis</a:t>
            </a:r>
          </a:p>
        </p:txBody>
      </p:sp>
    </p:spTree>
    <p:extLst>
      <p:ext uri="{BB962C8B-B14F-4D97-AF65-F5344CB8AC3E}">
        <p14:creationId xmlns:p14="http://schemas.microsoft.com/office/powerpoint/2010/main" val="161898620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5119" y="154250"/>
            <a:ext cx="6932143" cy="708641"/>
          </a:xfrm>
        </p:spPr>
        <p:txBody>
          <a:bodyPr/>
          <a:lstStyle/>
          <a:p>
            <a:r>
              <a:rPr lang="en-US" sz="3000" dirty="0"/>
              <a:t>ImmunoBlots para Babesia – </a:t>
            </a:r>
            <a:r>
              <a:rPr lang="en-US" sz="3000" dirty="0">
                <a:solidFill>
                  <a:srgbClr val="FF0000"/>
                </a:solidFill>
              </a:rPr>
              <a:t>Nuevo!</a:t>
            </a:r>
          </a:p>
        </p:txBody>
      </p:sp>
      <p:sp>
        <p:nvSpPr>
          <p:cNvPr id="3" name="Content Placeholder 5">
            <a:extLst>
              <a:ext uri="{FF2B5EF4-FFF2-40B4-BE49-F238E27FC236}">
                <a16:creationId xmlns:a16="http://schemas.microsoft.com/office/drawing/2014/main" id="{D80C187B-7479-2559-3DE7-C7DF56B16393}"/>
              </a:ext>
            </a:extLst>
          </p:cNvPr>
          <p:cNvSpPr txBox="1">
            <a:spLocks/>
          </p:cNvSpPr>
          <p:nvPr/>
        </p:nvSpPr>
        <p:spPr>
          <a:xfrm>
            <a:off x="650347" y="767605"/>
            <a:ext cx="10891306" cy="55818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ClrTx/>
            </a:pPr>
            <a:r>
              <a:rPr lang="es-ES" sz="2000" dirty="0">
                <a:latin typeface="Arial" panose="020B0604020202020204" pitchFamily="34" charset="0"/>
                <a:cs typeface="Arial" panose="020B0604020202020204" pitchFamily="34" charset="0"/>
              </a:rPr>
              <a:t>La Babesiosis es la enfermedad que más comúnmente genera co-infecciones con Lyme.</a:t>
            </a:r>
            <a:endParaRPr lang="en-US" sz="2000" dirty="0">
              <a:latin typeface="Arial" panose="020B0604020202020204" pitchFamily="34" charset="0"/>
              <a:cs typeface="Arial" panose="020B0604020202020204" pitchFamily="34" charset="0"/>
            </a:endParaRPr>
          </a:p>
          <a:p>
            <a:pPr>
              <a:spcAft>
                <a:spcPts val="1200"/>
              </a:spcAft>
              <a:buClrTx/>
            </a:pPr>
            <a:r>
              <a:rPr lang="es-ES" sz="2000" dirty="0">
                <a:latin typeface="Arial" panose="020B0604020202020204" pitchFamily="34" charset="0"/>
                <a:cs typeface="Arial" panose="020B0604020202020204" pitchFamily="34" charset="0"/>
              </a:rPr>
              <a:t>La Babesiosis es causada por un parásito protozoario intraeritrocitario y que es transmitido por garrapatas o menos comúnmente: a través de transfusiones de sangre o transmisión vertical madre-hijo.</a:t>
            </a:r>
          </a:p>
          <a:p>
            <a:pPr>
              <a:spcAft>
                <a:spcPts val="1200"/>
              </a:spcAft>
              <a:buClrTx/>
            </a:pPr>
            <a:r>
              <a:rPr lang="es-ES" sz="2000" dirty="0">
                <a:latin typeface="Arial" panose="020B0604020202020204" pitchFamily="34" charset="0"/>
                <a:cs typeface="Arial" panose="020B0604020202020204" pitchFamily="34" charset="0"/>
              </a:rPr>
              <a:t>La Babesiosis comparte muchas características clínicas con la Malaria, pudiendo ser letal, sobre todo en personas de la tercera edad e inmunosuprimidos.</a:t>
            </a:r>
          </a:p>
          <a:p>
            <a:pPr>
              <a:spcAft>
                <a:spcPts val="1200"/>
              </a:spcAft>
              <a:buClrTx/>
            </a:pPr>
            <a:r>
              <a:rPr lang="es-ES" sz="2000" dirty="0">
                <a:latin typeface="Arial" panose="020B0604020202020204" pitchFamily="34" charset="0"/>
                <a:cs typeface="Arial" panose="020B0604020202020204" pitchFamily="34" charset="0"/>
              </a:rPr>
              <a:t>Hasta ahora, no había ninguna prueba que pudiera diagnosticar con seguridad la Babesiosis. La prueba de InmunoBlot por IGeneX es la primera en identificar este tipo de anticuerpos.</a:t>
            </a:r>
          </a:p>
          <a:p>
            <a:pPr>
              <a:spcAft>
                <a:spcPts val="1200"/>
              </a:spcAft>
              <a:buClrTx/>
            </a:pPr>
            <a:r>
              <a:rPr lang="es-ES" sz="2000" dirty="0">
                <a:latin typeface="Arial" panose="020B0604020202020204" pitchFamily="34" charset="0"/>
                <a:cs typeface="Arial" panose="020B0604020202020204" pitchFamily="34" charset="0"/>
              </a:rPr>
              <a:t>Estudios actuales indican que </a:t>
            </a:r>
            <a:r>
              <a:rPr lang="es-ES" sz="2000" i="1" dirty="0">
                <a:latin typeface="Arial" panose="020B0604020202020204" pitchFamily="34" charset="0"/>
                <a:cs typeface="Arial" panose="020B0604020202020204" pitchFamily="34" charset="0"/>
              </a:rPr>
              <a:t>B. microti </a:t>
            </a:r>
            <a:r>
              <a:rPr lang="es-ES" sz="2000" dirty="0">
                <a:latin typeface="Arial" panose="020B0604020202020204" pitchFamily="34" charset="0"/>
                <a:cs typeface="Arial" panose="020B0604020202020204" pitchFamily="34" charset="0"/>
              </a:rPr>
              <a:t>es el agente causal más común en los Estados Unidos.</a:t>
            </a:r>
            <a:r>
              <a:rPr lang="en-US" sz="2000" dirty="0">
                <a:latin typeface="Arial" panose="020B0604020202020204" pitchFamily="34" charset="0"/>
                <a:cs typeface="Arial" panose="020B0604020202020204" pitchFamily="34" charset="0"/>
              </a:rPr>
              <a:t> </a:t>
            </a:r>
          </a:p>
          <a:p>
            <a:pPr>
              <a:spcAft>
                <a:spcPts val="1200"/>
              </a:spcAft>
              <a:buClrTx/>
            </a:pPr>
            <a:r>
              <a:rPr lang="es-ES" sz="2000" i="1" dirty="0">
                <a:latin typeface="Arial" panose="020B0604020202020204" pitchFamily="34" charset="0"/>
                <a:cs typeface="Arial" panose="020B0604020202020204" pitchFamily="34" charset="0"/>
              </a:rPr>
              <a:t>B. duncani </a:t>
            </a:r>
            <a:r>
              <a:rPr lang="es-ES" sz="2000" dirty="0">
                <a:latin typeface="Arial" panose="020B0604020202020204" pitchFamily="34" charset="0"/>
                <a:cs typeface="Arial" panose="020B0604020202020204" pitchFamily="34" charset="0"/>
              </a:rPr>
              <a:t>también es muy común, sin embargo, está menos extendido que </a:t>
            </a:r>
            <a:r>
              <a:rPr lang="es-ES" sz="2000" i="1" dirty="0">
                <a:latin typeface="Arial" panose="020B0604020202020204" pitchFamily="34" charset="0"/>
                <a:cs typeface="Arial" panose="020B0604020202020204" pitchFamily="34" charset="0"/>
              </a:rPr>
              <a:t>B. microti.</a:t>
            </a:r>
          </a:p>
          <a:p>
            <a:pPr>
              <a:spcAft>
                <a:spcPts val="1200"/>
              </a:spcAft>
              <a:buClrTx/>
            </a:pPr>
            <a:r>
              <a:rPr lang="en-US" sz="2000" dirty="0">
                <a:latin typeface="Arial" panose="020B0604020202020204" pitchFamily="34" charset="0"/>
                <a:cs typeface="Arial" panose="020B0604020202020204" pitchFamily="34" charset="0"/>
              </a:rPr>
              <a:t>ImmunoBlot funciona para identificar tanto </a:t>
            </a:r>
            <a:r>
              <a:rPr lang="en-US" sz="2000" i="1" dirty="0">
                <a:latin typeface="Arial" panose="020B0604020202020204" pitchFamily="34" charset="0"/>
                <a:cs typeface="Arial" panose="020B0604020202020204" pitchFamily="34" charset="0"/>
              </a:rPr>
              <a:t>B. microti </a:t>
            </a:r>
            <a:r>
              <a:rPr lang="en-US" sz="2000" dirty="0">
                <a:latin typeface="Arial" panose="020B0604020202020204" pitchFamily="34" charset="0"/>
                <a:cs typeface="Arial" panose="020B0604020202020204" pitchFamily="34" charset="0"/>
              </a:rPr>
              <a:t>como</a:t>
            </a:r>
            <a:r>
              <a:rPr lang="en-US" sz="2000" i="1" dirty="0">
                <a:latin typeface="Arial" panose="020B0604020202020204" pitchFamily="34" charset="0"/>
                <a:cs typeface="Arial" panose="020B0604020202020204" pitchFamily="34" charset="0"/>
              </a:rPr>
              <a:t> B. duncani.</a:t>
            </a:r>
          </a:p>
        </p:txBody>
      </p:sp>
    </p:spTree>
    <p:extLst>
      <p:ext uri="{BB962C8B-B14F-4D97-AF65-F5344CB8AC3E}">
        <p14:creationId xmlns:p14="http://schemas.microsoft.com/office/powerpoint/2010/main" val="464540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842150" y="272948"/>
            <a:ext cx="8127679" cy="1251052"/>
          </a:xfrm>
        </p:spPr>
        <p:txBody>
          <a:bodyPr/>
          <a:lstStyle/>
          <a:p>
            <a:r>
              <a:rPr lang="es-ES" sz="2700" dirty="0">
                <a:solidFill>
                  <a:srgbClr val="35ACDF"/>
                </a:solidFill>
              </a:rPr>
              <a:t>Los ImmunoBlots para </a:t>
            </a:r>
            <a:r>
              <a:rPr lang="es-ES" sz="2700" i="1" dirty="0">
                <a:solidFill>
                  <a:srgbClr val="35ACDF"/>
                </a:solidFill>
              </a:rPr>
              <a:t>Babesi</a:t>
            </a:r>
            <a:r>
              <a:rPr lang="es-ES" sz="2700" dirty="0">
                <a:solidFill>
                  <a:srgbClr val="35ACDF"/>
                </a:solidFill>
              </a:rPr>
              <a:t>a detectan el género </a:t>
            </a:r>
            <a:r>
              <a:rPr lang="es-ES" sz="2700" i="1" dirty="0">
                <a:solidFill>
                  <a:srgbClr val="35ACDF"/>
                </a:solidFill>
              </a:rPr>
              <a:t>Babesia</a:t>
            </a:r>
            <a:r>
              <a:rPr lang="es-ES" sz="2700" dirty="0">
                <a:solidFill>
                  <a:srgbClr val="35ACDF"/>
                </a:solidFill>
              </a:rPr>
              <a:t>, además de </a:t>
            </a:r>
            <a:r>
              <a:rPr lang="es-ES" sz="2700" i="1" dirty="0">
                <a:solidFill>
                  <a:srgbClr val="35ACDF"/>
                </a:solidFill>
              </a:rPr>
              <a:t>B. microti </a:t>
            </a:r>
            <a:r>
              <a:rPr lang="es-ES" sz="2700" dirty="0">
                <a:solidFill>
                  <a:srgbClr val="35ACDF"/>
                </a:solidFill>
              </a:rPr>
              <a:t>y </a:t>
            </a:r>
            <a:r>
              <a:rPr lang="es-ES" sz="2700" i="1" dirty="0">
                <a:solidFill>
                  <a:srgbClr val="35ACDF"/>
                </a:solidFill>
              </a:rPr>
              <a:t>B. duncani</a:t>
            </a:r>
            <a:endParaRPr lang="en-US" sz="2700" i="1" dirty="0">
              <a:solidFill>
                <a:srgbClr val="35ACDF"/>
              </a:solidFill>
            </a:endParaRPr>
          </a:p>
        </p:txBody>
      </p:sp>
      <p:pic>
        <p:nvPicPr>
          <p:cNvPr id="3" name="Picture 2">
            <a:extLst>
              <a:ext uri="{FF2B5EF4-FFF2-40B4-BE49-F238E27FC236}">
                <a16:creationId xmlns:a16="http://schemas.microsoft.com/office/drawing/2014/main" id="{51A42478-79A9-CBD7-06CB-56F52A0E3090}"/>
              </a:ext>
            </a:extLst>
          </p:cNvPr>
          <p:cNvPicPr>
            <a:picLocks noChangeAspect="1"/>
          </p:cNvPicPr>
          <p:nvPr/>
        </p:nvPicPr>
        <p:blipFill>
          <a:blip r:embed="rId2"/>
          <a:stretch>
            <a:fillRect/>
          </a:stretch>
        </p:blipFill>
        <p:spPr>
          <a:xfrm>
            <a:off x="2125160" y="1498518"/>
            <a:ext cx="3192512" cy="4046185"/>
          </a:xfrm>
          <a:prstGeom prst="rect">
            <a:avLst/>
          </a:prstGeom>
        </p:spPr>
      </p:pic>
      <p:sp>
        <p:nvSpPr>
          <p:cNvPr id="4" name="Rectangle 3">
            <a:extLst>
              <a:ext uri="{FF2B5EF4-FFF2-40B4-BE49-F238E27FC236}">
                <a16:creationId xmlns:a16="http://schemas.microsoft.com/office/drawing/2014/main" id="{2B7A2934-F9FB-D585-6DB2-D66A8743ABD1}"/>
              </a:ext>
            </a:extLst>
          </p:cNvPr>
          <p:cNvSpPr/>
          <p:nvPr/>
        </p:nvSpPr>
        <p:spPr>
          <a:xfrm>
            <a:off x="5954437" y="2852197"/>
            <a:ext cx="3806012" cy="1021883"/>
          </a:xfrm>
          <a:prstGeom prst="rect">
            <a:avLst/>
          </a:prstGeom>
          <a:ln>
            <a:solidFill>
              <a:schemeClr val="tx1"/>
            </a:solidFill>
          </a:ln>
        </p:spPr>
        <p:txBody>
          <a:bodyPr wrap="square">
            <a:spAutoFit/>
          </a:bodyPr>
          <a:lstStyle/>
          <a:p>
            <a:pPr>
              <a:lnSpc>
                <a:spcPct val="150000"/>
              </a:lnSpc>
            </a:pPr>
            <a:r>
              <a:rPr lang="en-US" dirty="0"/>
              <a:t>Muestra 1 – </a:t>
            </a:r>
            <a:r>
              <a:rPr lang="es-ES" dirty="0"/>
              <a:t>Positivo para el Género</a:t>
            </a:r>
            <a:r>
              <a:rPr lang="es-ES" i="1" dirty="0"/>
              <a:t> Babesia.</a:t>
            </a:r>
            <a:endParaRPr lang="en-US" dirty="0"/>
          </a:p>
          <a:p>
            <a:pPr>
              <a:lnSpc>
                <a:spcPct val="150000"/>
              </a:lnSpc>
            </a:pPr>
            <a:r>
              <a:rPr lang="en-US" dirty="0"/>
              <a:t>Muestra 2 – Positivo para </a:t>
            </a:r>
            <a:r>
              <a:rPr lang="en-US" i="1" dirty="0"/>
              <a:t>Babesia microti.</a:t>
            </a:r>
          </a:p>
          <a:p>
            <a:pPr>
              <a:lnSpc>
                <a:spcPct val="150000"/>
              </a:lnSpc>
            </a:pPr>
            <a:r>
              <a:rPr lang="en-US" dirty="0"/>
              <a:t>Muestra 3 – Positivo para </a:t>
            </a:r>
            <a:r>
              <a:rPr lang="en-US" i="1" dirty="0"/>
              <a:t>Babesia duncani.</a:t>
            </a:r>
            <a:endParaRPr lang="en-US" dirty="0"/>
          </a:p>
        </p:txBody>
      </p:sp>
    </p:spTree>
    <p:extLst>
      <p:ext uri="{BB962C8B-B14F-4D97-AF65-F5344CB8AC3E}">
        <p14:creationId xmlns:p14="http://schemas.microsoft.com/office/powerpoint/2010/main" val="143488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319" y="282019"/>
            <a:ext cx="10032905" cy="708641"/>
          </a:xfrm>
        </p:spPr>
        <p:txBody>
          <a:bodyPr>
            <a:normAutofit/>
          </a:bodyPr>
          <a:lstStyle/>
          <a:p>
            <a:r>
              <a:rPr lang="en-US" sz="3000" dirty="0">
                <a:solidFill>
                  <a:srgbClr val="35ACDF"/>
                </a:solidFill>
              </a:rPr>
              <a:t>Desarrollo del ImmunoBlot para Babesia</a:t>
            </a:r>
          </a:p>
        </p:txBody>
      </p:sp>
      <p:sp>
        <p:nvSpPr>
          <p:cNvPr id="8" name="Content Placeholder 5">
            <a:extLst>
              <a:ext uri="{FF2B5EF4-FFF2-40B4-BE49-F238E27FC236}">
                <a16:creationId xmlns:a16="http://schemas.microsoft.com/office/drawing/2014/main" id="{BD2A720E-C53F-A9CF-B2FB-4CA69FD7BE9C}"/>
              </a:ext>
            </a:extLst>
          </p:cNvPr>
          <p:cNvSpPr txBox="1">
            <a:spLocks/>
          </p:cNvSpPr>
          <p:nvPr/>
        </p:nvSpPr>
        <p:spPr>
          <a:xfrm>
            <a:off x="766320" y="939290"/>
            <a:ext cx="10165384" cy="13107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Tx/>
            </a:pPr>
            <a:r>
              <a:rPr lang="en-US" sz="1600" dirty="0">
                <a:latin typeface="Arial" panose="020B0604020202020204" pitchFamily="34" charset="0"/>
                <a:cs typeface="Arial" panose="020B0604020202020204" pitchFamily="34" charset="0"/>
              </a:rPr>
              <a:t>Dr. Choukri Ben Mamoun, Yale University suministró cultivos a IGeneX.</a:t>
            </a:r>
          </a:p>
          <a:p>
            <a:pPr>
              <a:spcBef>
                <a:spcPts val="0"/>
              </a:spcBef>
              <a:buClrTx/>
            </a:pPr>
            <a:r>
              <a:rPr lang="es-ES" sz="1600" dirty="0">
                <a:latin typeface="Arial" panose="020B0604020202020204" pitchFamily="34" charset="0"/>
                <a:cs typeface="Arial" panose="020B0604020202020204" pitchFamily="34" charset="0"/>
              </a:rPr>
              <a:t>Los resultados de los InmunoBlots fueron comparados con los Western Blots para verificar la capacidad de diagnosticar diferentes especies, la sensibilidad, la especificidad y la consistencia.</a:t>
            </a:r>
          </a:p>
          <a:p>
            <a:pPr>
              <a:spcBef>
                <a:spcPts val="0"/>
              </a:spcBef>
              <a:buClrTx/>
            </a:pPr>
            <a:r>
              <a:rPr lang="es-ES" sz="1600" dirty="0">
                <a:solidFill>
                  <a:srgbClr val="0070C0"/>
                </a:solidFill>
                <a:latin typeface="Arial" panose="020B0604020202020204" pitchFamily="34" charset="0"/>
                <a:cs typeface="Arial" panose="020B0604020202020204" pitchFamily="34" charset="0"/>
              </a:rPr>
              <a:t>En las imágenes a continuación, el paciente 1 y 2 son positivos para </a:t>
            </a:r>
            <a:r>
              <a:rPr lang="es-ES" sz="1600" i="1" dirty="0">
                <a:solidFill>
                  <a:srgbClr val="0070C0"/>
                </a:solidFill>
                <a:latin typeface="Arial" panose="020B0604020202020204" pitchFamily="34" charset="0"/>
                <a:cs typeface="Arial" panose="020B0604020202020204" pitchFamily="34" charset="0"/>
              </a:rPr>
              <a:t>B. duncani </a:t>
            </a:r>
            <a:r>
              <a:rPr lang="es-ES" sz="1600" dirty="0">
                <a:solidFill>
                  <a:srgbClr val="0070C0"/>
                </a:solidFill>
                <a:latin typeface="Arial" panose="020B0604020202020204" pitchFamily="34" charset="0"/>
                <a:cs typeface="Arial" panose="020B0604020202020204" pitchFamily="34" charset="0"/>
              </a:rPr>
              <a:t>y el paciente 3 es positivo para</a:t>
            </a:r>
            <a:r>
              <a:rPr lang="es-ES" sz="1600" i="1" dirty="0">
                <a:solidFill>
                  <a:srgbClr val="0070C0"/>
                </a:solidFill>
                <a:latin typeface="Arial" panose="020B0604020202020204" pitchFamily="34" charset="0"/>
                <a:cs typeface="Arial" panose="020B0604020202020204" pitchFamily="34" charset="0"/>
              </a:rPr>
              <a:t> B. microti</a:t>
            </a:r>
            <a:endParaRPr lang="en-US" sz="1600" dirty="0">
              <a:solidFill>
                <a:srgbClr val="0070C0"/>
              </a:solidFill>
            </a:endParaRPr>
          </a:p>
        </p:txBody>
      </p:sp>
      <p:pic>
        <p:nvPicPr>
          <p:cNvPr id="5" name="Picture 4">
            <a:extLst>
              <a:ext uri="{FF2B5EF4-FFF2-40B4-BE49-F238E27FC236}">
                <a16:creationId xmlns:a16="http://schemas.microsoft.com/office/drawing/2014/main" id="{A124A9E1-DBB3-660B-955C-B3E7BE906BF0}"/>
              </a:ext>
            </a:extLst>
          </p:cNvPr>
          <p:cNvPicPr>
            <a:picLocks noChangeAspect="1"/>
          </p:cNvPicPr>
          <p:nvPr/>
        </p:nvPicPr>
        <p:blipFill>
          <a:blip r:embed="rId2"/>
          <a:stretch>
            <a:fillRect/>
          </a:stretch>
        </p:blipFill>
        <p:spPr>
          <a:xfrm>
            <a:off x="1085039" y="2155489"/>
            <a:ext cx="9138815" cy="4026236"/>
          </a:xfrm>
          <a:prstGeom prst="rect">
            <a:avLst/>
          </a:prstGeom>
        </p:spPr>
      </p:pic>
    </p:spTree>
    <p:extLst>
      <p:ext uri="{BB962C8B-B14F-4D97-AF65-F5344CB8AC3E}">
        <p14:creationId xmlns:p14="http://schemas.microsoft.com/office/powerpoint/2010/main" val="238884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9258" y="46885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 Placeholder 6"/>
          <p:cNvSpPr>
            <a:spLocks noGrp="1"/>
          </p:cNvSpPr>
          <p:nvPr>
            <p:ph type="body" idx="1"/>
          </p:nvPr>
        </p:nvSpPr>
        <p:spPr>
          <a:xfrm>
            <a:off x="753990" y="117894"/>
            <a:ext cx="8346794" cy="977560"/>
          </a:xfrm>
        </p:spPr>
        <p:txBody>
          <a:bodyPr>
            <a:noAutofit/>
          </a:bodyPr>
          <a:lstStyle/>
          <a:p>
            <a:r>
              <a:rPr lang="es-ES" sz="2800" dirty="0"/>
              <a:t>ImmunoBlot para Babesia no demostró reacción cruzada con otros agentes infecciosos</a:t>
            </a:r>
            <a:endParaRPr lang="en-US" sz="2800" dirty="0"/>
          </a:p>
        </p:txBody>
      </p:sp>
      <p:pic>
        <p:nvPicPr>
          <p:cNvPr id="12" name="Picture 11" descr="Graphical user interface, diagram&#10;&#10;Description automatically generated">
            <a:extLst>
              <a:ext uri="{FF2B5EF4-FFF2-40B4-BE49-F238E27FC236}">
                <a16:creationId xmlns:a16="http://schemas.microsoft.com/office/drawing/2014/main" id="{9BC7286C-AB4F-3361-4D6B-1A7C3A163A8A}"/>
              </a:ext>
            </a:extLst>
          </p:cNvPr>
          <p:cNvPicPr>
            <a:picLocks noChangeAspect="1"/>
          </p:cNvPicPr>
          <p:nvPr/>
        </p:nvPicPr>
        <p:blipFill>
          <a:blip r:embed="rId2"/>
          <a:stretch>
            <a:fillRect/>
          </a:stretch>
        </p:blipFill>
        <p:spPr>
          <a:xfrm>
            <a:off x="569258" y="1222391"/>
            <a:ext cx="8346794" cy="5028935"/>
          </a:xfrm>
          <a:prstGeom prst="rect">
            <a:avLst/>
          </a:prstGeom>
        </p:spPr>
      </p:pic>
      <p:sp>
        <p:nvSpPr>
          <p:cNvPr id="2" name="TextBox 1"/>
          <p:cNvSpPr txBox="1"/>
          <p:nvPr/>
        </p:nvSpPr>
        <p:spPr>
          <a:xfrm>
            <a:off x="9274630" y="1790700"/>
            <a:ext cx="2220684" cy="3539430"/>
          </a:xfrm>
          <a:prstGeom prst="rect">
            <a:avLst/>
          </a:prstGeom>
          <a:noFill/>
        </p:spPr>
        <p:txBody>
          <a:bodyPr wrap="square" rtlCol="0">
            <a:spAutoFit/>
          </a:bodyPr>
          <a:lstStyle/>
          <a:p>
            <a:r>
              <a:rPr lang="en-US" b="1" dirty="0"/>
              <a:t> PATÓGENOS</a:t>
            </a:r>
          </a:p>
          <a:p>
            <a:r>
              <a:rPr lang="en-US" dirty="0"/>
              <a:t>Lyme Borrelia</a:t>
            </a:r>
          </a:p>
          <a:p>
            <a:pPr marL="285750" indent="-285750">
              <a:buFont typeface="Arial" panose="020B0604020202020204" pitchFamily="34" charset="0"/>
              <a:buChar char="•"/>
            </a:pPr>
            <a:r>
              <a:rPr lang="en-US" dirty="0"/>
              <a:t>Bb B31</a:t>
            </a:r>
          </a:p>
          <a:p>
            <a:pPr marL="285750" indent="-285750">
              <a:buFont typeface="Arial" panose="020B0604020202020204" pitchFamily="34" charset="0"/>
              <a:buChar char="•"/>
            </a:pPr>
            <a:r>
              <a:rPr lang="en-US" dirty="0"/>
              <a:t>Bb 297</a:t>
            </a:r>
          </a:p>
          <a:p>
            <a:r>
              <a:rPr lang="en-US" dirty="0"/>
              <a:t>TBRF Borrelia</a:t>
            </a:r>
          </a:p>
          <a:p>
            <a:pPr marL="285750" indent="-285750">
              <a:buFont typeface="Arial" panose="020B0604020202020204" pitchFamily="34" charset="0"/>
              <a:buChar char="•"/>
            </a:pPr>
            <a:r>
              <a:rPr lang="en-US" i="1" dirty="0"/>
              <a:t>B. hermsii</a:t>
            </a:r>
          </a:p>
          <a:p>
            <a:pPr marL="285750" indent="-285750">
              <a:buFont typeface="Arial" panose="020B0604020202020204" pitchFamily="34" charset="0"/>
              <a:buChar char="•"/>
            </a:pPr>
            <a:r>
              <a:rPr lang="en-US" i="1" dirty="0"/>
              <a:t>B. turcica</a:t>
            </a:r>
          </a:p>
          <a:p>
            <a:pPr marL="285750" indent="-285750">
              <a:buFont typeface="Arial" panose="020B0604020202020204" pitchFamily="34" charset="0"/>
              <a:buChar char="•"/>
            </a:pPr>
            <a:r>
              <a:rPr lang="en-US" i="1" dirty="0"/>
              <a:t>B. coriaceae</a:t>
            </a:r>
          </a:p>
          <a:p>
            <a:pPr marL="285750" indent="-285750">
              <a:buFont typeface="Arial" panose="020B0604020202020204" pitchFamily="34" charset="0"/>
              <a:buChar char="•"/>
            </a:pPr>
            <a:r>
              <a:rPr lang="en-US" i="1" dirty="0"/>
              <a:t>B. mayonii</a:t>
            </a:r>
          </a:p>
          <a:p>
            <a:r>
              <a:rPr lang="en-US" dirty="0"/>
              <a:t>Bartonella</a:t>
            </a:r>
          </a:p>
          <a:p>
            <a:pPr marL="285750" indent="-285750">
              <a:buFont typeface="Arial" panose="020B0604020202020204" pitchFamily="34" charset="0"/>
              <a:buChar char="•"/>
            </a:pPr>
            <a:r>
              <a:rPr lang="en-US" i="1" dirty="0"/>
              <a:t>B. elizabethae</a:t>
            </a:r>
          </a:p>
          <a:p>
            <a:pPr marL="285750" indent="-285750">
              <a:buFont typeface="Arial" panose="020B0604020202020204" pitchFamily="34" charset="0"/>
              <a:buChar char="•"/>
            </a:pPr>
            <a:r>
              <a:rPr lang="en-US" i="1" dirty="0"/>
              <a:t>B. henselae</a:t>
            </a:r>
          </a:p>
          <a:p>
            <a:pPr marL="285750" indent="-285750">
              <a:buFont typeface="Arial" panose="020B0604020202020204" pitchFamily="34" charset="0"/>
              <a:buChar char="•"/>
            </a:pPr>
            <a:r>
              <a:rPr lang="en-US" i="1" dirty="0"/>
              <a:t>B. vinsonii</a:t>
            </a:r>
          </a:p>
          <a:p>
            <a:pPr marL="285750" indent="-285750">
              <a:buFont typeface="Arial" panose="020B0604020202020204" pitchFamily="34" charset="0"/>
              <a:buChar char="•"/>
            </a:pPr>
            <a:r>
              <a:rPr lang="en-US" i="1" dirty="0"/>
              <a:t>B quintana</a:t>
            </a:r>
          </a:p>
          <a:p>
            <a:r>
              <a:rPr lang="en-US" i="1" dirty="0"/>
              <a:t>E. coli</a:t>
            </a:r>
          </a:p>
          <a:p>
            <a:pPr marL="285750" indent="-285750">
              <a:buFont typeface="Arial" panose="020B0604020202020204" pitchFamily="34" charset="0"/>
              <a:buChar char="•"/>
            </a:pPr>
            <a:endParaRPr lang="en-US" dirty="0"/>
          </a:p>
        </p:txBody>
      </p:sp>
      <p:sp>
        <p:nvSpPr>
          <p:cNvPr id="3" name="CuadroTexto 2">
            <a:extLst>
              <a:ext uri="{FF2B5EF4-FFF2-40B4-BE49-F238E27FC236}">
                <a16:creationId xmlns:a16="http://schemas.microsoft.com/office/drawing/2014/main" id="{4F872C86-73EE-43F4-DB06-50F3051E9DE1}"/>
              </a:ext>
            </a:extLst>
          </p:cNvPr>
          <p:cNvSpPr txBox="1"/>
          <p:nvPr/>
        </p:nvSpPr>
        <p:spPr>
          <a:xfrm>
            <a:off x="753989" y="5013792"/>
            <a:ext cx="3663899" cy="1200329"/>
          </a:xfrm>
          <a:prstGeom prst="rect">
            <a:avLst/>
          </a:prstGeom>
          <a:solidFill>
            <a:schemeClr val="bg1"/>
          </a:solidFill>
          <a:ln>
            <a:solidFill>
              <a:schemeClr val="tx1"/>
            </a:solidFill>
          </a:ln>
        </p:spPr>
        <p:txBody>
          <a:bodyPr wrap="square" rtlCol="0">
            <a:spAutoFit/>
          </a:bodyPr>
          <a:lstStyle/>
          <a:p>
            <a:r>
              <a:rPr lang="es-VE" sz="900" dirty="0"/>
              <a:t>Las tiras de Inmunoblot para </a:t>
            </a:r>
            <a:r>
              <a:rPr lang="es-VE" sz="900" i="1" dirty="0"/>
              <a:t>Babesia </a:t>
            </a:r>
            <a:r>
              <a:rPr lang="es-VE" sz="900" dirty="0"/>
              <a:t>se probaron con antisueros de conejo que contenían anticuerpos para los siguientes patógenos: Control P-Positivo (</a:t>
            </a:r>
            <a:r>
              <a:rPr lang="es-VE" sz="900" i="1" dirty="0"/>
              <a:t>Babesia</a:t>
            </a:r>
            <a:r>
              <a:rPr lang="es-VE" sz="900" dirty="0"/>
              <a:t>) (1) </a:t>
            </a:r>
            <a:r>
              <a:rPr lang="es-VE" sz="900" i="1" dirty="0"/>
              <a:t>Borrelia burgdorferi </a:t>
            </a:r>
            <a:r>
              <a:rPr lang="es-VE" sz="900" dirty="0"/>
              <a:t>B31 (2) y </a:t>
            </a:r>
            <a:r>
              <a:rPr lang="es-VE" sz="900" i="1" dirty="0"/>
              <a:t>B. burgdorfer</a:t>
            </a:r>
            <a:r>
              <a:rPr lang="es-VE" sz="900" dirty="0"/>
              <a:t>i 297; especies de </a:t>
            </a:r>
            <a:r>
              <a:rPr lang="es-VE" sz="900" i="1" dirty="0"/>
              <a:t>Borrelia</a:t>
            </a:r>
            <a:r>
              <a:rPr lang="es-VE" sz="900" dirty="0"/>
              <a:t> de la fiebre recurrente transmitida por garrapatas (3) </a:t>
            </a:r>
            <a:r>
              <a:rPr lang="es-VE" sz="900" i="1" dirty="0"/>
              <a:t>B. hermsii</a:t>
            </a:r>
            <a:r>
              <a:rPr lang="es-VE" sz="900" dirty="0"/>
              <a:t>; (4) </a:t>
            </a:r>
            <a:r>
              <a:rPr lang="es-VE" sz="900" i="1" dirty="0"/>
              <a:t>B. turcica</a:t>
            </a:r>
            <a:r>
              <a:rPr lang="es-VE" sz="900" dirty="0"/>
              <a:t>; (5) </a:t>
            </a:r>
            <a:r>
              <a:rPr lang="es-VE" sz="900" i="1" dirty="0"/>
              <a:t>B. coriaceae</a:t>
            </a:r>
            <a:r>
              <a:rPr lang="es-VE" sz="900" dirty="0"/>
              <a:t>; (6) </a:t>
            </a:r>
            <a:r>
              <a:rPr lang="es-VE" sz="900" i="1" dirty="0"/>
              <a:t>B. miyamotoi</a:t>
            </a:r>
            <a:r>
              <a:rPr lang="es-VE" sz="900" dirty="0"/>
              <a:t>; especies de </a:t>
            </a:r>
            <a:r>
              <a:rPr lang="es-VE" sz="900" i="1" dirty="0"/>
              <a:t>Bartonella </a:t>
            </a:r>
            <a:r>
              <a:rPr lang="es-VE" sz="900" dirty="0"/>
              <a:t>(7) </a:t>
            </a:r>
            <a:r>
              <a:rPr lang="es-VE" sz="900" i="1" dirty="0"/>
              <a:t>B. elizabethae</a:t>
            </a:r>
            <a:r>
              <a:rPr lang="es-VE" sz="900" dirty="0"/>
              <a:t>; (8) </a:t>
            </a:r>
            <a:r>
              <a:rPr lang="es-VE" sz="900" i="1" dirty="0"/>
              <a:t>B. henselae</a:t>
            </a:r>
            <a:r>
              <a:rPr lang="es-VE" sz="900" dirty="0"/>
              <a:t>; (9) </a:t>
            </a:r>
            <a:r>
              <a:rPr lang="es-VE" sz="900" i="1" dirty="0"/>
              <a:t>B. vinsonii y</a:t>
            </a:r>
            <a:r>
              <a:rPr lang="es-VE" sz="900" dirty="0"/>
              <a:t> (10) </a:t>
            </a:r>
            <a:r>
              <a:rPr lang="es-VE" sz="900" i="1" dirty="0"/>
              <a:t>B. quintana; y </a:t>
            </a:r>
            <a:r>
              <a:rPr lang="es-VE" sz="900" dirty="0"/>
              <a:t>(11) </a:t>
            </a:r>
            <a:r>
              <a:rPr lang="es-VE" sz="900" i="1" dirty="0"/>
              <a:t>E. coli.</a:t>
            </a:r>
          </a:p>
        </p:txBody>
      </p:sp>
      <p:sp>
        <p:nvSpPr>
          <p:cNvPr id="4" name="CuadroTexto 3">
            <a:extLst>
              <a:ext uri="{FF2B5EF4-FFF2-40B4-BE49-F238E27FC236}">
                <a16:creationId xmlns:a16="http://schemas.microsoft.com/office/drawing/2014/main" id="{979BF31B-3AEB-24F6-6590-C319F7D6E3CD}"/>
              </a:ext>
            </a:extLst>
          </p:cNvPr>
          <p:cNvSpPr txBox="1"/>
          <p:nvPr/>
        </p:nvSpPr>
        <p:spPr>
          <a:xfrm>
            <a:off x="7767263" y="1438383"/>
            <a:ext cx="986319" cy="307777"/>
          </a:xfrm>
          <a:prstGeom prst="rect">
            <a:avLst/>
          </a:prstGeom>
          <a:solidFill>
            <a:schemeClr val="bg1"/>
          </a:solidFill>
        </p:spPr>
        <p:txBody>
          <a:bodyPr wrap="square" rtlCol="0">
            <a:spAutoFit/>
          </a:bodyPr>
          <a:lstStyle/>
          <a:p>
            <a:r>
              <a:rPr lang="es-ES" dirty="0"/>
              <a:t>Controles</a:t>
            </a:r>
            <a:endParaRPr lang="es-VE" dirty="0"/>
          </a:p>
        </p:txBody>
      </p:sp>
    </p:spTree>
    <p:extLst>
      <p:ext uri="{BB962C8B-B14F-4D97-AF65-F5344CB8AC3E}">
        <p14:creationId xmlns:p14="http://schemas.microsoft.com/office/powerpoint/2010/main" val="208623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68973" y="202610"/>
            <a:ext cx="10313155" cy="708641"/>
          </a:xfrm>
        </p:spPr>
        <p:txBody>
          <a:bodyPr/>
          <a:lstStyle/>
          <a:p>
            <a:r>
              <a:rPr lang="en-US" sz="3000" dirty="0">
                <a:solidFill>
                  <a:srgbClr val="35ACDF"/>
                </a:solidFill>
              </a:rPr>
              <a:t>ImmunoBlot para Babesia – Especificidad sin precedentes</a:t>
            </a:r>
          </a:p>
        </p:txBody>
      </p:sp>
      <p:pic>
        <p:nvPicPr>
          <p:cNvPr id="3" name="Picture 2">
            <a:extLst>
              <a:ext uri="{FF2B5EF4-FFF2-40B4-BE49-F238E27FC236}">
                <a16:creationId xmlns:a16="http://schemas.microsoft.com/office/drawing/2014/main" id="{C0DCBEF2-9EA5-E705-3982-A046F127A6DD}"/>
              </a:ext>
            </a:extLst>
          </p:cNvPr>
          <p:cNvPicPr>
            <a:picLocks noChangeAspect="1"/>
          </p:cNvPicPr>
          <p:nvPr/>
        </p:nvPicPr>
        <p:blipFill>
          <a:blip r:embed="rId2"/>
          <a:stretch>
            <a:fillRect/>
          </a:stretch>
        </p:blipFill>
        <p:spPr>
          <a:xfrm>
            <a:off x="2254326" y="1675237"/>
            <a:ext cx="7342448" cy="3391651"/>
          </a:xfrm>
          <a:prstGeom prst="rect">
            <a:avLst/>
          </a:prstGeom>
          <a:solidFill>
            <a:schemeClr val="bg1">
              <a:lumMod val="95000"/>
            </a:schemeClr>
          </a:solidFill>
        </p:spPr>
      </p:pic>
      <p:pic>
        <p:nvPicPr>
          <p:cNvPr id="4" name="Picture 3">
            <a:extLst>
              <a:ext uri="{FF2B5EF4-FFF2-40B4-BE49-F238E27FC236}">
                <a16:creationId xmlns:a16="http://schemas.microsoft.com/office/drawing/2014/main" id="{AEB8D357-76BA-9456-F3DA-7F6BA3F64E9D}"/>
              </a:ext>
            </a:extLst>
          </p:cNvPr>
          <p:cNvPicPr>
            <a:picLocks noChangeAspect="1"/>
          </p:cNvPicPr>
          <p:nvPr/>
        </p:nvPicPr>
        <p:blipFill>
          <a:blip r:embed="rId3"/>
          <a:stretch>
            <a:fillRect/>
          </a:stretch>
        </p:blipFill>
        <p:spPr>
          <a:xfrm>
            <a:off x="5984007" y="3154430"/>
            <a:ext cx="445050" cy="216633"/>
          </a:xfrm>
          <a:prstGeom prst="rect">
            <a:avLst/>
          </a:prstGeom>
        </p:spPr>
      </p:pic>
      <p:sp>
        <p:nvSpPr>
          <p:cNvPr id="2" name="CuadroTexto 1">
            <a:extLst>
              <a:ext uri="{FF2B5EF4-FFF2-40B4-BE49-F238E27FC236}">
                <a16:creationId xmlns:a16="http://schemas.microsoft.com/office/drawing/2014/main" id="{EC40EB07-9F0F-BCF1-97EE-78302FEFE88C}"/>
              </a:ext>
            </a:extLst>
          </p:cNvPr>
          <p:cNvSpPr txBox="1"/>
          <p:nvPr/>
        </p:nvSpPr>
        <p:spPr>
          <a:xfrm>
            <a:off x="4222680" y="1746607"/>
            <a:ext cx="3719244" cy="307777"/>
          </a:xfrm>
          <a:prstGeom prst="rect">
            <a:avLst/>
          </a:prstGeom>
          <a:solidFill>
            <a:schemeClr val="accent3">
              <a:lumMod val="20000"/>
              <a:lumOff val="80000"/>
            </a:schemeClr>
          </a:solidFill>
        </p:spPr>
        <p:txBody>
          <a:bodyPr wrap="square" rtlCol="0">
            <a:spAutoFit/>
          </a:bodyPr>
          <a:lstStyle/>
          <a:p>
            <a:r>
              <a:rPr lang="es-ES" b="1" dirty="0"/>
              <a:t>Especificidad Clínica – Resumen General</a:t>
            </a:r>
            <a:endParaRPr lang="es-VE" b="1" dirty="0"/>
          </a:p>
        </p:txBody>
      </p:sp>
      <p:sp>
        <p:nvSpPr>
          <p:cNvPr id="5" name="CuadroTexto 4">
            <a:extLst>
              <a:ext uri="{FF2B5EF4-FFF2-40B4-BE49-F238E27FC236}">
                <a16:creationId xmlns:a16="http://schemas.microsoft.com/office/drawing/2014/main" id="{2BB98657-6581-22C1-5DC7-A888CE03B7C5}"/>
              </a:ext>
            </a:extLst>
          </p:cNvPr>
          <p:cNvSpPr txBox="1"/>
          <p:nvPr/>
        </p:nvSpPr>
        <p:spPr>
          <a:xfrm>
            <a:off x="2295422" y="2239766"/>
            <a:ext cx="725180" cy="276999"/>
          </a:xfrm>
          <a:prstGeom prst="rect">
            <a:avLst/>
          </a:prstGeom>
          <a:solidFill>
            <a:schemeClr val="accent3">
              <a:lumMod val="20000"/>
              <a:lumOff val="80000"/>
            </a:schemeClr>
          </a:solidFill>
        </p:spPr>
        <p:txBody>
          <a:bodyPr wrap="square" rtlCol="0">
            <a:spAutoFit/>
          </a:bodyPr>
          <a:lstStyle/>
          <a:p>
            <a:r>
              <a:rPr lang="es-ES" sz="1200" b="1" dirty="0"/>
              <a:t>Fuente</a:t>
            </a:r>
            <a:endParaRPr lang="es-VE" sz="1200" b="1" dirty="0"/>
          </a:p>
        </p:txBody>
      </p:sp>
      <p:sp>
        <p:nvSpPr>
          <p:cNvPr id="7" name="CuadroTexto 6">
            <a:extLst>
              <a:ext uri="{FF2B5EF4-FFF2-40B4-BE49-F238E27FC236}">
                <a16:creationId xmlns:a16="http://schemas.microsoft.com/office/drawing/2014/main" id="{02EE8E2D-73E7-CA8D-EC4B-3CDBF75C98B6}"/>
              </a:ext>
            </a:extLst>
          </p:cNvPr>
          <p:cNvSpPr txBox="1"/>
          <p:nvPr/>
        </p:nvSpPr>
        <p:spPr>
          <a:xfrm>
            <a:off x="2295422" y="3185252"/>
            <a:ext cx="725180" cy="276999"/>
          </a:xfrm>
          <a:prstGeom prst="rect">
            <a:avLst/>
          </a:prstGeom>
          <a:solidFill>
            <a:schemeClr val="accent3">
              <a:lumMod val="20000"/>
              <a:lumOff val="80000"/>
            </a:schemeClr>
          </a:solidFill>
        </p:spPr>
        <p:txBody>
          <a:bodyPr wrap="square" rtlCol="0">
            <a:spAutoFit/>
          </a:bodyPr>
          <a:lstStyle/>
          <a:p>
            <a:r>
              <a:rPr lang="es-ES" sz="1200" b="1" dirty="0"/>
              <a:t>IGeneX</a:t>
            </a:r>
            <a:endParaRPr lang="es-VE" sz="1200" b="1" dirty="0"/>
          </a:p>
        </p:txBody>
      </p:sp>
      <p:sp>
        <p:nvSpPr>
          <p:cNvPr id="8" name="CuadroTexto 7">
            <a:extLst>
              <a:ext uri="{FF2B5EF4-FFF2-40B4-BE49-F238E27FC236}">
                <a16:creationId xmlns:a16="http://schemas.microsoft.com/office/drawing/2014/main" id="{E97F856E-D0D0-9448-FC27-8337190DF0CA}"/>
              </a:ext>
            </a:extLst>
          </p:cNvPr>
          <p:cNvSpPr txBox="1"/>
          <p:nvPr/>
        </p:nvSpPr>
        <p:spPr>
          <a:xfrm>
            <a:off x="3739794" y="2250041"/>
            <a:ext cx="1777428" cy="307777"/>
          </a:xfrm>
          <a:prstGeom prst="rect">
            <a:avLst/>
          </a:prstGeom>
          <a:solidFill>
            <a:schemeClr val="accent3">
              <a:lumMod val="20000"/>
              <a:lumOff val="80000"/>
            </a:schemeClr>
          </a:solidFill>
        </p:spPr>
        <p:txBody>
          <a:bodyPr wrap="square" rtlCol="0">
            <a:spAutoFit/>
          </a:bodyPr>
          <a:lstStyle/>
          <a:p>
            <a:r>
              <a:rPr lang="es-ES" b="1" dirty="0"/>
              <a:t>Tipos de Muestras</a:t>
            </a:r>
            <a:endParaRPr lang="es-VE" b="1" dirty="0"/>
          </a:p>
        </p:txBody>
      </p:sp>
      <p:sp>
        <p:nvSpPr>
          <p:cNvPr id="9" name="CuadroTexto 8">
            <a:extLst>
              <a:ext uri="{FF2B5EF4-FFF2-40B4-BE49-F238E27FC236}">
                <a16:creationId xmlns:a16="http://schemas.microsoft.com/office/drawing/2014/main" id="{F9A3F38C-B459-4E58-C3FF-A2AB2E63E2ED}"/>
              </a:ext>
            </a:extLst>
          </p:cNvPr>
          <p:cNvSpPr txBox="1"/>
          <p:nvPr/>
        </p:nvSpPr>
        <p:spPr>
          <a:xfrm>
            <a:off x="3739794" y="3842535"/>
            <a:ext cx="1777428" cy="276999"/>
          </a:xfrm>
          <a:prstGeom prst="rect">
            <a:avLst/>
          </a:prstGeom>
          <a:solidFill>
            <a:schemeClr val="accent3">
              <a:lumMod val="20000"/>
              <a:lumOff val="80000"/>
            </a:schemeClr>
          </a:solidFill>
        </p:spPr>
        <p:txBody>
          <a:bodyPr wrap="square" rtlCol="0">
            <a:spAutoFit/>
          </a:bodyPr>
          <a:lstStyle/>
          <a:p>
            <a:r>
              <a:rPr lang="es-ES" sz="1200" dirty="0"/>
              <a:t>Controles Normales</a:t>
            </a:r>
            <a:endParaRPr lang="es-VE" sz="1200" dirty="0"/>
          </a:p>
        </p:txBody>
      </p:sp>
      <p:sp>
        <p:nvSpPr>
          <p:cNvPr id="10" name="CuadroTexto 9">
            <a:extLst>
              <a:ext uri="{FF2B5EF4-FFF2-40B4-BE49-F238E27FC236}">
                <a16:creationId xmlns:a16="http://schemas.microsoft.com/office/drawing/2014/main" id="{1092838F-D843-6D5C-7A70-B8697941510A}"/>
              </a:ext>
            </a:extLst>
          </p:cNvPr>
          <p:cNvSpPr txBox="1"/>
          <p:nvPr/>
        </p:nvSpPr>
        <p:spPr>
          <a:xfrm>
            <a:off x="2295422" y="4140486"/>
            <a:ext cx="1619032" cy="276999"/>
          </a:xfrm>
          <a:prstGeom prst="rect">
            <a:avLst/>
          </a:prstGeom>
          <a:solidFill>
            <a:schemeClr val="accent3">
              <a:lumMod val="20000"/>
              <a:lumOff val="80000"/>
            </a:schemeClr>
          </a:solidFill>
        </p:spPr>
        <p:txBody>
          <a:bodyPr wrap="square" rtlCol="0">
            <a:spAutoFit/>
          </a:bodyPr>
          <a:lstStyle/>
          <a:p>
            <a:r>
              <a:rPr lang="es-ES" sz="1200" dirty="0"/>
              <a:t>Falsos Positivos</a:t>
            </a:r>
            <a:endParaRPr lang="es-VE" sz="1200" dirty="0"/>
          </a:p>
        </p:txBody>
      </p:sp>
      <p:sp>
        <p:nvSpPr>
          <p:cNvPr id="11" name="CuadroTexto 10">
            <a:extLst>
              <a:ext uri="{FF2B5EF4-FFF2-40B4-BE49-F238E27FC236}">
                <a16:creationId xmlns:a16="http://schemas.microsoft.com/office/drawing/2014/main" id="{C5ED8F27-3836-429C-C9A5-BEE584F37F6A}"/>
              </a:ext>
            </a:extLst>
          </p:cNvPr>
          <p:cNvSpPr txBox="1"/>
          <p:nvPr/>
        </p:nvSpPr>
        <p:spPr>
          <a:xfrm>
            <a:off x="2293712" y="4446996"/>
            <a:ext cx="1619032" cy="276999"/>
          </a:xfrm>
          <a:prstGeom prst="rect">
            <a:avLst/>
          </a:prstGeom>
          <a:solidFill>
            <a:schemeClr val="accent3">
              <a:lumMod val="20000"/>
              <a:lumOff val="80000"/>
            </a:schemeClr>
          </a:solidFill>
        </p:spPr>
        <p:txBody>
          <a:bodyPr wrap="square" rtlCol="0">
            <a:spAutoFit/>
          </a:bodyPr>
          <a:lstStyle/>
          <a:p>
            <a:r>
              <a:rPr lang="es-ES" sz="1200" dirty="0"/>
              <a:t>Falsos Negativos</a:t>
            </a:r>
            <a:endParaRPr lang="es-VE" sz="1200" dirty="0"/>
          </a:p>
        </p:txBody>
      </p:sp>
      <p:sp>
        <p:nvSpPr>
          <p:cNvPr id="12" name="CuadroTexto 11">
            <a:extLst>
              <a:ext uri="{FF2B5EF4-FFF2-40B4-BE49-F238E27FC236}">
                <a16:creationId xmlns:a16="http://schemas.microsoft.com/office/drawing/2014/main" id="{24D2B2E6-D468-669F-8C11-78BD883C58CB}"/>
              </a:ext>
            </a:extLst>
          </p:cNvPr>
          <p:cNvSpPr txBox="1"/>
          <p:nvPr/>
        </p:nvSpPr>
        <p:spPr>
          <a:xfrm>
            <a:off x="2292002" y="4753506"/>
            <a:ext cx="1619032" cy="276999"/>
          </a:xfrm>
          <a:prstGeom prst="rect">
            <a:avLst/>
          </a:prstGeom>
          <a:solidFill>
            <a:schemeClr val="accent3">
              <a:lumMod val="20000"/>
              <a:lumOff val="80000"/>
            </a:schemeClr>
          </a:solidFill>
        </p:spPr>
        <p:txBody>
          <a:bodyPr wrap="square" rtlCol="0">
            <a:spAutoFit/>
          </a:bodyPr>
          <a:lstStyle/>
          <a:p>
            <a:r>
              <a:rPr lang="es-ES" sz="1200" b="1" dirty="0">
                <a:solidFill>
                  <a:schemeClr val="accent5">
                    <a:lumMod val="75000"/>
                  </a:schemeClr>
                </a:solidFill>
              </a:rPr>
              <a:t>Especificidad</a:t>
            </a:r>
            <a:endParaRPr lang="es-VE" sz="1200" b="1" dirty="0">
              <a:solidFill>
                <a:schemeClr val="accent5">
                  <a:lumMod val="75000"/>
                </a:schemeClr>
              </a:solidFill>
            </a:endParaRPr>
          </a:p>
        </p:txBody>
      </p:sp>
    </p:spTree>
    <p:extLst>
      <p:ext uri="{BB962C8B-B14F-4D97-AF65-F5344CB8AC3E}">
        <p14:creationId xmlns:p14="http://schemas.microsoft.com/office/powerpoint/2010/main" val="2180842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68973" y="202610"/>
            <a:ext cx="10313155" cy="708641"/>
          </a:xfrm>
        </p:spPr>
        <p:txBody>
          <a:bodyPr/>
          <a:lstStyle/>
          <a:p>
            <a:r>
              <a:rPr lang="en-US" sz="3000" dirty="0">
                <a:solidFill>
                  <a:srgbClr val="35ACDF"/>
                </a:solidFill>
              </a:rPr>
              <a:t>ImmunoBlot para Babesia – Altamente Sensible</a:t>
            </a:r>
          </a:p>
        </p:txBody>
      </p:sp>
      <p:pic>
        <p:nvPicPr>
          <p:cNvPr id="4" name="Picture 3">
            <a:extLst>
              <a:ext uri="{FF2B5EF4-FFF2-40B4-BE49-F238E27FC236}">
                <a16:creationId xmlns:a16="http://schemas.microsoft.com/office/drawing/2014/main" id="{AEB8D357-76BA-9456-F3DA-7F6BA3F64E9D}"/>
              </a:ext>
            </a:extLst>
          </p:cNvPr>
          <p:cNvPicPr>
            <a:picLocks noChangeAspect="1"/>
          </p:cNvPicPr>
          <p:nvPr/>
        </p:nvPicPr>
        <p:blipFill>
          <a:blip r:embed="rId2"/>
          <a:stretch>
            <a:fillRect/>
          </a:stretch>
        </p:blipFill>
        <p:spPr>
          <a:xfrm>
            <a:off x="5984007" y="3154430"/>
            <a:ext cx="445050" cy="216633"/>
          </a:xfrm>
          <a:prstGeom prst="rect">
            <a:avLst/>
          </a:prstGeom>
        </p:spPr>
      </p:pic>
      <p:pic>
        <p:nvPicPr>
          <p:cNvPr id="5" name="Picture 4">
            <a:extLst>
              <a:ext uri="{FF2B5EF4-FFF2-40B4-BE49-F238E27FC236}">
                <a16:creationId xmlns:a16="http://schemas.microsoft.com/office/drawing/2014/main" id="{5C4F5BDE-862F-4D81-D0F7-E07D12FD2505}"/>
              </a:ext>
            </a:extLst>
          </p:cNvPr>
          <p:cNvPicPr>
            <a:picLocks noChangeAspect="1"/>
          </p:cNvPicPr>
          <p:nvPr/>
        </p:nvPicPr>
        <p:blipFill>
          <a:blip r:embed="rId3"/>
          <a:stretch>
            <a:fillRect/>
          </a:stretch>
        </p:blipFill>
        <p:spPr>
          <a:xfrm>
            <a:off x="1589289" y="1719944"/>
            <a:ext cx="8847558" cy="3100866"/>
          </a:xfrm>
          <a:prstGeom prst="rect">
            <a:avLst/>
          </a:prstGeom>
          <a:solidFill>
            <a:schemeClr val="tx2"/>
          </a:solidFill>
        </p:spPr>
      </p:pic>
      <p:sp>
        <p:nvSpPr>
          <p:cNvPr id="2" name="CuadroTexto 1">
            <a:extLst>
              <a:ext uri="{FF2B5EF4-FFF2-40B4-BE49-F238E27FC236}">
                <a16:creationId xmlns:a16="http://schemas.microsoft.com/office/drawing/2014/main" id="{E5A35A0D-C2E9-1510-F0D3-042E7BA65201}"/>
              </a:ext>
            </a:extLst>
          </p:cNvPr>
          <p:cNvSpPr txBox="1"/>
          <p:nvPr/>
        </p:nvSpPr>
        <p:spPr>
          <a:xfrm>
            <a:off x="1775701" y="1791695"/>
            <a:ext cx="8416263" cy="523220"/>
          </a:xfrm>
          <a:prstGeom prst="rect">
            <a:avLst/>
          </a:prstGeom>
          <a:solidFill>
            <a:schemeClr val="accent3">
              <a:lumMod val="20000"/>
              <a:lumOff val="80000"/>
            </a:schemeClr>
          </a:solidFill>
        </p:spPr>
        <p:txBody>
          <a:bodyPr wrap="square" rtlCol="0">
            <a:spAutoFit/>
          </a:bodyPr>
          <a:lstStyle/>
          <a:p>
            <a:pPr algn="ctr"/>
            <a:r>
              <a:rPr lang="es-VE" dirty="0"/>
              <a:t>  </a:t>
            </a:r>
            <a:r>
              <a:rPr lang="es-VE" b="1" dirty="0"/>
              <a:t>Muestras de suero de pacientes con Babesia FISH o IFA positiva analizadas después por ImmunoBlot IgM e IgG</a:t>
            </a:r>
          </a:p>
        </p:txBody>
      </p:sp>
      <p:sp>
        <p:nvSpPr>
          <p:cNvPr id="3" name="CuadroTexto 2">
            <a:extLst>
              <a:ext uri="{FF2B5EF4-FFF2-40B4-BE49-F238E27FC236}">
                <a16:creationId xmlns:a16="http://schemas.microsoft.com/office/drawing/2014/main" id="{5820EE7F-F650-3053-3AD3-352290935D63}"/>
              </a:ext>
            </a:extLst>
          </p:cNvPr>
          <p:cNvSpPr txBox="1"/>
          <p:nvPr/>
        </p:nvSpPr>
        <p:spPr>
          <a:xfrm>
            <a:off x="1662687" y="2570510"/>
            <a:ext cx="1684961" cy="307777"/>
          </a:xfrm>
          <a:prstGeom prst="rect">
            <a:avLst/>
          </a:prstGeom>
          <a:solidFill>
            <a:schemeClr val="accent3">
              <a:lumMod val="20000"/>
              <a:lumOff val="80000"/>
            </a:schemeClr>
          </a:solidFill>
        </p:spPr>
        <p:txBody>
          <a:bodyPr wrap="square" rtlCol="0">
            <a:spAutoFit/>
          </a:bodyPr>
          <a:lstStyle/>
          <a:p>
            <a:r>
              <a:rPr lang="es-ES" b="1" dirty="0"/>
              <a:t>Tipos de Muestra</a:t>
            </a:r>
            <a:endParaRPr lang="es-VE" b="1" dirty="0"/>
          </a:p>
        </p:txBody>
      </p:sp>
      <p:sp>
        <p:nvSpPr>
          <p:cNvPr id="7" name="CuadroTexto 6">
            <a:extLst>
              <a:ext uri="{FF2B5EF4-FFF2-40B4-BE49-F238E27FC236}">
                <a16:creationId xmlns:a16="http://schemas.microsoft.com/office/drawing/2014/main" id="{59B84498-E958-95F9-7882-1FBE5887EB70}"/>
              </a:ext>
            </a:extLst>
          </p:cNvPr>
          <p:cNvSpPr txBox="1"/>
          <p:nvPr/>
        </p:nvSpPr>
        <p:spPr>
          <a:xfrm>
            <a:off x="3863084" y="2480757"/>
            <a:ext cx="811659" cy="507831"/>
          </a:xfrm>
          <a:prstGeom prst="rect">
            <a:avLst/>
          </a:prstGeom>
          <a:solidFill>
            <a:schemeClr val="accent3">
              <a:lumMod val="20000"/>
              <a:lumOff val="80000"/>
            </a:schemeClr>
          </a:solidFill>
        </p:spPr>
        <p:txBody>
          <a:bodyPr wrap="square" rtlCol="0">
            <a:spAutoFit/>
          </a:bodyPr>
          <a:lstStyle/>
          <a:p>
            <a:pPr algn="ctr"/>
            <a:r>
              <a:rPr lang="es-ES" sz="900" b="1" dirty="0"/>
              <a:t>Muestras </a:t>
            </a:r>
            <a:r>
              <a:rPr lang="es-VE" sz="900" b="1" dirty="0"/>
              <a:t>Estudiadas</a:t>
            </a:r>
          </a:p>
          <a:p>
            <a:endParaRPr lang="es-ES" sz="900" dirty="0"/>
          </a:p>
        </p:txBody>
      </p:sp>
      <p:sp>
        <p:nvSpPr>
          <p:cNvPr id="9" name="CuadroTexto 8">
            <a:extLst>
              <a:ext uri="{FF2B5EF4-FFF2-40B4-BE49-F238E27FC236}">
                <a16:creationId xmlns:a16="http://schemas.microsoft.com/office/drawing/2014/main" id="{265B3205-8273-E78D-5FAB-93A206E69002}"/>
              </a:ext>
            </a:extLst>
          </p:cNvPr>
          <p:cNvSpPr txBox="1"/>
          <p:nvPr/>
        </p:nvSpPr>
        <p:spPr>
          <a:xfrm>
            <a:off x="5825454" y="2378017"/>
            <a:ext cx="3719237" cy="307777"/>
          </a:xfrm>
          <a:prstGeom prst="rect">
            <a:avLst/>
          </a:prstGeom>
          <a:solidFill>
            <a:schemeClr val="accent3">
              <a:lumMod val="20000"/>
              <a:lumOff val="80000"/>
            </a:schemeClr>
          </a:solidFill>
        </p:spPr>
        <p:txBody>
          <a:bodyPr wrap="square" rtlCol="0">
            <a:spAutoFit/>
          </a:bodyPr>
          <a:lstStyle/>
          <a:p>
            <a:r>
              <a:rPr lang="es-ES" b="1" dirty="0"/>
              <a:t>Resultados del InmunoBlot para Babesia</a:t>
            </a:r>
            <a:endParaRPr lang="es-VE" b="1" dirty="0"/>
          </a:p>
        </p:txBody>
      </p:sp>
      <p:sp>
        <p:nvSpPr>
          <p:cNvPr id="10" name="CuadroTexto 9">
            <a:extLst>
              <a:ext uri="{FF2B5EF4-FFF2-40B4-BE49-F238E27FC236}">
                <a16:creationId xmlns:a16="http://schemas.microsoft.com/office/drawing/2014/main" id="{D2C1238E-424B-C4B1-5FD6-F4107E5EA086}"/>
              </a:ext>
            </a:extLst>
          </p:cNvPr>
          <p:cNvSpPr txBox="1"/>
          <p:nvPr/>
        </p:nvSpPr>
        <p:spPr>
          <a:xfrm>
            <a:off x="1621591" y="4130212"/>
            <a:ext cx="1758607" cy="307777"/>
          </a:xfrm>
          <a:prstGeom prst="rect">
            <a:avLst/>
          </a:prstGeom>
          <a:solidFill>
            <a:schemeClr val="accent3">
              <a:lumMod val="20000"/>
              <a:lumOff val="80000"/>
            </a:schemeClr>
          </a:solidFill>
        </p:spPr>
        <p:txBody>
          <a:bodyPr wrap="square" rtlCol="0">
            <a:spAutoFit/>
          </a:bodyPr>
          <a:lstStyle/>
          <a:p>
            <a:r>
              <a:rPr lang="es-ES" b="1" dirty="0"/>
              <a:t>Muestras totales</a:t>
            </a:r>
            <a:endParaRPr lang="es-VE" b="1" dirty="0"/>
          </a:p>
        </p:txBody>
      </p:sp>
      <p:sp>
        <p:nvSpPr>
          <p:cNvPr id="11" name="CuadroTexto 10">
            <a:extLst>
              <a:ext uri="{FF2B5EF4-FFF2-40B4-BE49-F238E27FC236}">
                <a16:creationId xmlns:a16="http://schemas.microsoft.com/office/drawing/2014/main" id="{08062B82-E266-39EC-C390-DD49D823028D}"/>
              </a:ext>
            </a:extLst>
          </p:cNvPr>
          <p:cNvSpPr txBox="1"/>
          <p:nvPr/>
        </p:nvSpPr>
        <p:spPr>
          <a:xfrm>
            <a:off x="1631865" y="4479533"/>
            <a:ext cx="1255174" cy="307777"/>
          </a:xfrm>
          <a:prstGeom prst="rect">
            <a:avLst/>
          </a:prstGeom>
          <a:solidFill>
            <a:schemeClr val="accent3">
              <a:lumMod val="20000"/>
              <a:lumOff val="80000"/>
            </a:schemeClr>
          </a:solidFill>
        </p:spPr>
        <p:txBody>
          <a:bodyPr wrap="square" rtlCol="0">
            <a:spAutoFit/>
          </a:bodyPr>
          <a:lstStyle/>
          <a:p>
            <a:r>
              <a:rPr lang="es-ES" b="1" dirty="0">
                <a:solidFill>
                  <a:schemeClr val="accent5">
                    <a:lumMod val="75000"/>
                  </a:schemeClr>
                </a:solidFill>
              </a:rPr>
              <a:t>Sensibilidad</a:t>
            </a:r>
            <a:endParaRPr lang="es-VE" b="1" dirty="0">
              <a:solidFill>
                <a:schemeClr val="accent5">
                  <a:lumMod val="75000"/>
                </a:schemeClr>
              </a:solidFill>
            </a:endParaRPr>
          </a:p>
        </p:txBody>
      </p:sp>
      <p:sp>
        <p:nvSpPr>
          <p:cNvPr id="12" name="CuadroTexto 11">
            <a:extLst>
              <a:ext uri="{FF2B5EF4-FFF2-40B4-BE49-F238E27FC236}">
                <a16:creationId xmlns:a16="http://schemas.microsoft.com/office/drawing/2014/main" id="{CCBDEEFA-1423-D9B3-133D-37D2DB25E40A}"/>
              </a:ext>
            </a:extLst>
          </p:cNvPr>
          <p:cNvSpPr txBox="1"/>
          <p:nvPr/>
        </p:nvSpPr>
        <p:spPr>
          <a:xfrm>
            <a:off x="4768688" y="2712379"/>
            <a:ext cx="811659" cy="307777"/>
          </a:xfrm>
          <a:prstGeom prst="rect">
            <a:avLst/>
          </a:prstGeom>
          <a:solidFill>
            <a:schemeClr val="accent3">
              <a:lumMod val="20000"/>
              <a:lumOff val="80000"/>
            </a:schemeClr>
          </a:solidFill>
        </p:spPr>
        <p:txBody>
          <a:bodyPr wrap="square" rtlCol="0">
            <a:spAutoFit/>
          </a:bodyPr>
          <a:lstStyle/>
          <a:p>
            <a:r>
              <a:rPr lang="es-ES" b="1" dirty="0"/>
              <a:t>Género</a:t>
            </a:r>
            <a:endParaRPr lang="es-VE" b="1" dirty="0"/>
          </a:p>
        </p:txBody>
      </p:sp>
      <p:sp>
        <p:nvSpPr>
          <p:cNvPr id="13" name="CuadroTexto 12">
            <a:extLst>
              <a:ext uri="{FF2B5EF4-FFF2-40B4-BE49-F238E27FC236}">
                <a16:creationId xmlns:a16="http://schemas.microsoft.com/office/drawing/2014/main" id="{8700D017-0057-9CB5-4F43-666715670535}"/>
              </a:ext>
            </a:extLst>
          </p:cNvPr>
          <p:cNvSpPr txBox="1"/>
          <p:nvPr/>
        </p:nvSpPr>
        <p:spPr>
          <a:xfrm>
            <a:off x="9131105" y="2722171"/>
            <a:ext cx="1020283" cy="307777"/>
          </a:xfrm>
          <a:prstGeom prst="rect">
            <a:avLst/>
          </a:prstGeom>
          <a:solidFill>
            <a:schemeClr val="accent3">
              <a:lumMod val="20000"/>
              <a:lumOff val="80000"/>
            </a:schemeClr>
          </a:solidFill>
        </p:spPr>
        <p:txBody>
          <a:bodyPr wrap="square" rtlCol="0">
            <a:spAutoFit/>
          </a:bodyPr>
          <a:lstStyle/>
          <a:p>
            <a:pPr algn="ctr"/>
            <a:r>
              <a:rPr lang="es-ES" b="1" dirty="0"/>
              <a:t>Negativo</a:t>
            </a:r>
            <a:endParaRPr lang="es-VE" b="1" dirty="0"/>
          </a:p>
        </p:txBody>
      </p:sp>
    </p:spTree>
    <p:extLst>
      <p:ext uri="{BB962C8B-B14F-4D97-AF65-F5344CB8AC3E}">
        <p14:creationId xmlns:p14="http://schemas.microsoft.com/office/powerpoint/2010/main" val="4052479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57394" y="2173142"/>
            <a:ext cx="10104586" cy="708642"/>
          </a:xfrm>
        </p:spPr>
        <p:txBody>
          <a:bodyPr/>
          <a:lstStyle/>
          <a:p>
            <a:pPr marL="101600" indent="0" algn="ctr">
              <a:buNone/>
            </a:pPr>
            <a:r>
              <a:rPr lang="en-US" sz="3200" b="1" dirty="0">
                <a:solidFill>
                  <a:srgbClr val="35ACDF"/>
                </a:solidFill>
              </a:rPr>
              <a:t>Mas allá del ImmunoBlot y Lyme</a:t>
            </a:r>
          </a:p>
        </p:txBody>
      </p:sp>
      <p:sp>
        <p:nvSpPr>
          <p:cNvPr id="2" name="Text Placeholder 2">
            <a:extLst>
              <a:ext uri="{FF2B5EF4-FFF2-40B4-BE49-F238E27FC236}">
                <a16:creationId xmlns:a16="http://schemas.microsoft.com/office/drawing/2014/main" id="{4631CB94-1385-CC48-ADC3-D648EB91360B}"/>
              </a:ext>
            </a:extLst>
          </p:cNvPr>
          <p:cNvSpPr txBox="1">
            <a:spLocks/>
          </p:cNvSpPr>
          <p:nvPr/>
        </p:nvSpPr>
        <p:spPr>
          <a:xfrm>
            <a:off x="934850" y="2974917"/>
            <a:ext cx="10104586" cy="708642"/>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01600" indent="0" algn="ctr">
              <a:buFont typeface="Arial"/>
              <a:buNone/>
            </a:pPr>
            <a:r>
              <a:rPr lang="es-ES" dirty="0">
                <a:solidFill>
                  <a:srgbClr val="35ACDF"/>
                </a:solidFill>
              </a:rPr>
              <a:t>Por qué las pruebas de panel son el mejor enfoque</a:t>
            </a:r>
            <a:endParaRPr lang="en-US" dirty="0">
              <a:solidFill>
                <a:srgbClr val="35ACDF"/>
              </a:solidFill>
            </a:endParaRPr>
          </a:p>
        </p:txBody>
      </p:sp>
    </p:spTree>
    <p:extLst>
      <p:ext uri="{BB962C8B-B14F-4D97-AF65-F5344CB8AC3E}">
        <p14:creationId xmlns:p14="http://schemas.microsoft.com/office/powerpoint/2010/main" val="2064776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65972" y="4924223"/>
            <a:ext cx="97212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0" i="1" u="none" strike="noStrike" kern="0" cap="none" spc="0" normalizeH="0" baseline="0" noProof="0" dirty="0">
                <a:ln>
                  <a:noFill/>
                </a:ln>
                <a:solidFill>
                  <a:srgbClr val="000000"/>
                </a:solidFill>
                <a:effectLst/>
                <a:uLnTx/>
                <a:uFillTx/>
                <a:latin typeface="Arial"/>
                <a:cs typeface="Calibri" panose="020F0502020204030204" pitchFamily="34" charset="0"/>
                <a:sym typeface="Arial"/>
              </a:rPr>
              <a:t>Las pruebas para detectar </a:t>
            </a:r>
            <a:r>
              <a:rPr kumimoji="0" lang="es-ES" sz="2400" b="0" i="1" u="sng" strike="noStrike" kern="0" cap="none" spc="0" normalizeH="0" baseline="0" noProof="0" dirty="0">
                <a:ln>
                  <a:noFill/>
                </a:ln>
                <a:solidFill>
                  <a:srgbClr val="000000"/>
                </a:solidFill>
                <a:effectLst/>
                <a:uLnTx/>
                <a:uFillTx/>
                <a:latin typeface="Arial"/>
                <a:cs typeface="Calibri" panose="020F0502020204030204" pitchFamily="34" charset="0"/>
                <a:sym typeface="Arial"/>
              </a:rPr>
              <a:t>múltiples patógenos </a:t>
            </a:r>
            <a:r>
              <a:rPr kumimoji="0" lang="es-ES" sz="2400" b="0" i="1" u="none" strike="noStrike" kern="0" cap="none" spc="0" normalizeH="0" baseline="0" noProof="0" dirty="0">
                <a:ln>
                  <a:noFill/>
                </a:ln>
                <a:solidFill>
                  <a:srgbClr val="000000"/>
                </a:solidFill>
                <a:effectLst/>
                <a:uLnTx/>
                <a:uFillTx/>
                <a:latin typeface="Arial"/>
                <a:cs typeface="Calibri" panose="020F0502020204030204" pitchFamily="34" charset="0"/>
                <a:sym typeface="Arial"/>
              </a:rPr>
              <a:t>aumentan la exactitud del diagnóstico</a:t>
            </a:r>
            <a:endParaRPr kumimoji="0" lang="en-US" sz="2400" b="0" i="1" u="none" strike="noStrike" kern="0" cap="none" spc="0" normalizeH="0" baseline="0" noProof="0" dirty="0">
              <a:ln>
                <a:noFill/>
              </a:ln>
              <a:solidFill>
                <a:srgbClr val="000000"/>
              </a:solidFill>
              <a:effectLst/>
              <a:uLnTx/>
              <a:uFillTx/>
              <a:latin typeface="Arial"/>
              <a:cs typeface="Calibri" panose="020F0502020204030204" pitchFamily="34" charset="0"/>
              <a:sym typeface="Arial"/>
            </a:endParaRPr>
          </a:p>
        </p:txBody>
      </p:sp>
      <p:sp>
        <p:nvSpPr>
          <p:cNvPr id="4" name="TextBox 3">
            <a:extLst>
              <a:ext uri="{FF2B5EF4-FFF2-40B4-BE49-F238E27FC236}">
                <a16:creationId xmlns:a16="http://schemas.microsoft.com/office/drawing/2014/main" id="{9118F0F5-CAEE-46C5-8FD9-2379FFC7FB8D}"/>
              </a:ext>
            </a:extLst>
          </p:cNvPr>
          <p:cNvSpPr txBox="1"/>
          <p:nvPr/>
        </p:nvSpPr>
        <p:spPr>
          <a:xfrm>
            <a:off x="942693" y="230214"/>
            <a:ext cx="105619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A veces es necesario hacer pruebas para identificar </a:t>
            </a:r>
            <a:r>
              <a:rPr kumimoji="0" lang="es-ES" sz="3000" b="0" i="0" u="sng"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varios agentes patógenos</a:t>
            </a:r>
            <a:endParaRPr kumimoji="0" lang="en-US" sz="3000" b="0" i="1" u="sng"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5" name="Content Placeholder 2">
            <a:extLst>
              <a:ext uri="{FF2B5EF4-FFF2-40B4-BE49-F238E27FC236}">
                <a16:creationId xmlns:a16="http://schemas.microsoft.com/office/drawing/2014/main" id="{1206A2E0-7D34-4F46-8F6C-F49F6236B31D}"/>
              </a:ext>
            </a:extLst>
          </p:cNvPr>
          <p:cNvSpPr txBox="1">
            <a:spLocks/>
          </p:cNvSpPr>
          <p:nvPr/>
        </p:nvSpPr>
        <p:spPr>
          <a:xfrm>
            <a:off x="665972" y="1385529"/>
            <a:ext cx="10561952" cy="3399042"/>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ES" sz="2400" b="0" i="0" u="none" strike="noStrike" kern="1200" cap="none" spc="0" normalizeH="0" baseline="0" noProof="0" dirty="0">
                <a:ln>
                  <a:noFill/>
                </a:ln>
                <a:solidFill>
                  <a:prstClr val="black"/>
                </a:solidFill>
                <a:effectLst/>
                <a:uLnTx/>
                <a:uFillTx/>
                <a:latin typeface="Arial"/>
                <a:ea typeface="+mn-ea"/>
                <a:cs typeface="+mn-cs"/>
                <a:sym typeface="Arial"/>
              </a:rPr>
              <a:t>Debido a la que los cuadros clínicos son tan parecidos, a menudo no es posible diferenciar entre sí las enfermedades transmitidas por garrapatas, tomando en cuenta solo los síntomas que producen.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400" dirty="0">
                <a:solidFill>
                  <a:prstClr val="black"/>
                </a:solidFill>
                <a:latin typeface="Arial"/>
              </a:rPr>
              <a:t>EJEMPLO</a:t>
            </a:r>
            <a:r>
              <a:rPr kumimoji="0" lang="en-US" sz="2400" b="0" i="0" u="none" strike="noStrike" kern="1200" cap="none" spc="0" normalizeH="0" baseline="0" noProof="0" dirty="0">
                <a:ln>
                  <a:noFill/>
                </a:ln>
                <a:solidFill>
                  <a:prstClr val="black"/>
                </a:solidFill>
                <a:effectLst/>
                <a:uLnTx/>
                <a:uFillTx/>
                <a:latin typeface="Arial"/>
                <a:ea typeface="+mn-ea"/>
                <a:cs typeface="+mn-cs"/>
                <a:sym typeface="Arial"/>
              </a:rPr>
              <a:t>: </a:t>
            </a:r>
            <a:r>
              <a:rPr kumimoji="0" lang="es-ES" sz="2400" b="0" i="0" u="none" strike="noStrike" kern="1200" cap="none" spc="0" normalizeH="0" baseline="0" noProof="0" dirty="0">
                <a:ln>
                  <a:noFill/>
                </a:ln>
                <a:solidFill>
                  <a:prstClr val="black"/>
                </a:solidFill>
                <a:effectLst/>
                <a:uLnTx/>
                <a:uFillTx/>
                <a:latin typeface="Arial"/>
                <a:ea typeface="+mn-ea"/>
                <a:cs typeface="+mn-cs"/>
                <a:sym typeface="Arial"/>
              </a:rPr>
              <a:t>Muchas de las coinfecciones se parecen a la Borreliosis</a:t>
            </a:r>
            <a:endParaRPr kumimoji="0" lang="en-US" sz="2400" b="0" i="0" u="none" strike="noStrike" kern="1200" cap="none" spc="0" normalizeH="0" baseline="0" noProof="0" dirty="0">
              <a:ln>
                <a:noFill/>
              </a:ln>
              <a:solidFill>
                <a:prstClr val="black"/>
              </a:solidFill>
              <a:effectLst/>
              <a:uLnTx/>
              <a:uFillTx/>
              <a:latin typeface="Arial"/>
              <a:ea typeface="+mn-ea"/>
              <a:cs typeface="+mn-cs"/>
              <a:sym typeface="Aria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ial"/>
                <a:ea typeface="+mn-ea"/>
                <a:cs typeface="+mn-cs"/>
                <a:sym typeface="Arial"/>
              </a:rPr>
              <a:t>Los síntomas de Lyme y de TBRF pueden ser muy parecidos</a:t>
            </a: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1" u="none" strike="noStrike" kern="1200" cap="none" spc="0" normalizeH="0" baseline="0" noProof="0" dirty="0">
                <a:ln>
                  <a:noFill/>
                </a:ln>
                <a:solidFill>
                  <a:prstClr val="black"/>
                </a:solidFill>
                <a:effectLst/>
                <a:uLnTx/>
                <a:uFillTx/>
                <a:latin typeface="Arial"/>
                <a:ea typeface="+mn-ea"/>
                <a:cs typeface="+mn-cs"/>
                <a:sym typeface="Arial"/>
              </a:rPr>
              <a:t>Bartonella</a:t>
            </a:r>
            <a:r>
              <a:rPr kumimoji="0" lang="es-ES" sz="1800" b="0" i="0" u="none" strike="noStrike" kern="1200" cap="none" spc="0" normalizeH="0" baseline="0" noProof="0" dirty="0">
                <a:ln>
                  <a:noFill/>
                </a:ln>
                <a:solidFill>
                  <a:prstClr val="black"/>
                </a:solidFill>
                <a:effectLst/>
                <a:uLnTx/>
                <a:uFillTx/>
                <a:latin typeface="Arial"/>
                <a:ea typeface="+mn-ea"/>
                <a:cs typeface="+mn-cs"/>
                <a:sym typeface="Arial"/>
              </a:rPr>
              <a:t> provoca dolor en las articulaciones, fatiga y síntomas neurológicos.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ial"/>
                <a:ea typeface="+mn-ea"/>
                <a:cs typeface="+mn-cs"/>
                <a:sym typeface="Arial"/>
              </a:rPr>
              <a:t>La babesiosis puede provocar dolor de cabeza, mareos y fatiga.</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ial"/>
                <a:ea typeface="+mn-ea"/>
                <a:cs typeface="+mn-cs"/>
                <a:sym typeface="Arial"/>
              </a:rPr>
              <a:t>Todos estos síntomas pueden volverse crónicos.</a:t>
            </a:r>
            <a:endParaRPr kumimoji="0" lang="en-US" sz="1800" b="0" i="0" u="none" strike="noStrike" kern="1200" cap="none" spc="0" normalizeH="0" baseline="0" noProof="0" dirty="0">
              <a:ln>
                <a:noFill/>
              </a:ln>
              <a:solidFill>
                <a:prstClr val="black"/>
              </a:solidFill>
              <a:effectLst/>
              <a:uLnTx/>
              <a:uFillTx/>
              <a:latin typeface="Arial"/>
              <a:ea typeface="+mn-ea"/>
              <a:cs typeface="+mn-cs"/>
              <a:sym typeface="Arial"/>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Muchos de ellos </a:t>
            </a:r>
            <a:r>
              <a:rPr lang="en-US" sz="1800" dirty="0">
                <a:solidFill>
                  <a:prstClr val="black"/>
                </a:solidFill>
                <a:latin typeface="Arial"/>
              </a:rPr>
              <a:t>se pueden pasar por alto si no indagamos bien. </a:t>
            </a:r>
            <a:endParaRPr kumimoji="0" lang="en-US" sz="1600" b="1" i="0" u="none" strike="noStrike" kern="1200" cap="none" spc="0" normalizeH="0" baseline="0" noProof="0" dirty="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90885734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402" y="5481256"/>
            <a:ext cx="11464683" cy="523220"/>
          </a:xfrm>
          <a:prstGeom prst="rect">
            <a:avLst/>
          </a:prstGeom>
          <a:noFill/>
        </p:spPr>
        <p:txBody>
          <a:bodyPr wrap="square" rtlCol="0">
            <a:spAutoFit/>
          </a:bodyPr>
          <a:lstStyle/>
          <a:p>
            <a:pPr>
              <a:defRPr/>
            </a:pPr>
            <a:r>
              <a:rPr lang="es-ES" dirty="0">
                <a:effectLst/>
              </a:rPr>
              <a:t>Nota: Estos datos no indican la existencia de una enfermedad activa. Solo demuestra que se aislaron anticuerpos patógenos o el ADN/ ARN de las muestras estudiadas.</a:t>
            </a:r>
          </a:p>
        </p:txBody>
      </p:sp>
      <p:sp>
        <p:nvSpPr>
          <p:cNvPr id="7" name="TextBox 6">
            <a:extLst>
              <a:ext uri="{FF2B5EF4-FFF2-40B4-BE49-F238E27FC236}">
                <a16:creationId xmlns:a16="http://schemas.microsoft.com/office/drawing/2014/main" id="{52E7CF23-6F42-545B-3501-53E99D695E08}"/>
              </a:ext>
            </a:extLst>
          </p:cNvPr>
          <p:cNvSpPr txBox="1"/>
          <p:nvPr/>
        </p:nvSpPr>
        <p:spPr>
          <a:xfrm>
            <a:off x="654287" y="1302409"/>
            <a:ext cx="6331915" cy="523220"/>
          </a:xfrm>
          <a:prstGeom prst="rect">
            <a:avLst/>
          </a:prstGeom>
          <a:noFill/>
        </p:spPr>
        <p:txBody>
          <a:bodyPr wrap="square">
            <a:spAutoFit/>
          </a:bodyPr>
          <a:lstStyle/>
          <a:p>
            <a:r>
              <a:rPr lang="es-ES" dirty="0">
                <a:solidFill>
                  <a:schemeClr val="tx1"/>
                </a:solidFill>
                <a:latin typeface="+mj-lt"/>
              </a:rPr>
              <a:t>A continuación se exponen los datos de &gt;10.000 pacientes que demuestran una exposición a múltiples patógenos</a:t>
            </a:r>
            <a:endParaRPr lang="en-US" dirty="0">
              <a:solidFill>
                <a:schemeClr val="tx1"/>
              </a:solidFill>
              <a:latin typeface="+mj-lt"/>
            </a:endParaRPr>
          </a:p>
        </p:txBody>
      </p:sp>
      <p:sp>
        <p:nvSpPr>
          <p:cNvPr id="8" name="Text Placeholder 4">
            <a:extLst>
              <a:ext uri="{FF2B5EF4-FFF2-40B4-BE49-F238E27FC236}">
                <a16:creationId xmlns:a16="http://schemas.microsoft.com/office/drawing/2014/main" id="{F4A33E53-928C-79BE-06AC-5D27B021BBB3}"/>
              </a:ext>
            </a:extLst>
          </p:cNvPr>
          <p:cNvSpPr txBox="1">
            <a:spLocks/>
          </p:cNvSpPr>
          <p:nvPr/>
        </p:nvSpPr>
        <p:spPr>
          <a:xfrm>
            <a:off x="753269" y="250967"/>
            <a:ext cx="10287772" cy="1145481"/>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Helvetica Neue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r>
              <a:rPr lang="es-ES" sz="2800" dirty="0">
                <a:solidFill>
                  <a:srgbClr val="35ACDF"/>
                </a:solidFill>
              </a:rPr>
              <a:t>Muchos pacientes con "Lyme" están co-infectados con otras enfermedades transmitidas por garrapatas (ETG)</a:t>
            </a:r>
            <a:endParaRPr lang="en-US" sz="2800" dirty="0">
              <a:solidFill>
                <a:srgbClr val="35ACDF"/>
              </a:solidFill>
            </a:endParaRPr>
          </a:p>
        </p:txBody>
      </p:sp>
      <p:grpSp>
        <p:nvGrpSpPr>
          <p:cNvPr id="9" name="Grupo 8">
            <a:extLst>
              <a:ext uri="{FF2B5EF4-FFF2-40B4-BE49-F238E27FC236}">
                <a16:creationId xmlns:a16="http://schemas.microsoft.com/office/drawing/2014/main" id="{AD5BBCA1-D713-05E9-092A-D9E77819E8CD}"/>
              </a:ext>
            </a:extLst>
          </p:cNvPr>
          <p:cNvGrpSpPr/>
          <p:nvPr/>
        </p:nvGrpSpPr>
        <p:grpSpPr>
          <a:xfrm>
            <a:off x="753269" y="2025809"/>
            <a:ext cx="6133951" cy="3255267"/>
            <a:chOff x="753270" y="2049346"/>
            <a:chExt cx="6133951" cy="3255267"/>
          </a:xfrm>
        </p:grpSpPr>
        <p:pic>
          <p:nvPicPr>
            <p:cNvPr id="10" name="Picture 3">
              <a:extLst>
                <a:ext uri="{FF2B5EF4-FFF2-40B4-BE49-F238E27FC236}">
                  <a16:creationId xmlns:a16="http://schemas.microsoft.com/office/drawing/2014/main" id="{FD70A7E6-57AA-19EB-AAA1-760073336385}"/>
                </a:ext>
              </a:extLst>
            </p:cNvPr>
            <p:cNvPicPr>
              <a:picLocks noChangeAspect="1"/>
            </p:cNvPicPr>
            <p:nvPr/>
          </p:nvPicPr>
          <p:blipFill>
            <a:blip r:embed="rId2"/>
            <a:stretch>
              <a:fillRect/>
            </a:stretch>
          </p:blipFill>
          <p:spPr>
            <a:xfrm>
              <a:off x="753270" y="2049346"/>
              <a:ext cx="6133951" cy="3255267"/>
            </a:xfrm>
            <a:prstGeom prst="rect">
              <a:avLst/>
            </a:prstGeom>
          </p:spPr>
        </p:pic>
        <p:sp>
          <p:nvSpPr>
            <p:cNvPr id="11" name="CuadroTexto 10">
              <a:extLst>
                <a:ext uri="{FF2B5EF4-FFF2-40B4-BE49-F238E27FC236}">
                  <a16:creationId xmlns:a16="http://schemas.microsoft.com/office/drawing/2014/main" id="{3B65DAD2-459B-2B23-BD3E-A2FFEA83D852}"/>
                </a:ext>
              </a:extLst>
            </p:cNvPr>
            <p:cNvSpPr txBox="1"/>
            <p:nvPr/>
          </p:nvSpPr>
          <p:spPr>
            <a:xfrm>
              <a:off x="772542" y="2120736"/>
              <a:ext cx="5897161"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s-ES" sz="1200" b="1" dirty="0"/>
                <a:t>Tabla 1: Pacientes expuestos a Patógenos Transmitidos por Garrapatas</a:t>
              </a:r>
              <a:endParaRPr lang="es-VE" sz="1200" b="1" dirty="0"/>
            </a:p>
          </p:txBody>
        </p:sp>
      </p:grpSp>
      <p:sp>
        <p:nvSpPr>
          <p:cNvPr id="2" name="CuadroTexto 1">
            <a:extLst>
              <a:ext uri="{FF2B5EF4-FFF2-40B4-BE49-F238E27FC236}">
                <a16:creationId xmlns:a16="http://schemas.microsoft.com/office/drawing/2014/main" id="{31D428C0-92FA-601C-790D-D4CE8EA2767C}"/>
              </a:ext>
            </a:extLst>
          </p:cNvPr>
          <p:cNvSpPr txBox="1"/>
          <p:nvPr/>
        </p:nvSpPr>
        <p:spPr>
          <a:xfrm>
            <a:off x="762267" y="2455862"/>
            <a:ext cx="1087081" cy="276999"/>
          </a:xfrm>
          <a:prstGeom prst="rect">
            <a:avLst/>
          </a:prstGeom>
          <a:solidFill>
            <a:schemeClr val="bg1"/>
          </a:solidFill>
        </p:spPr>
        <p:txBody>
          <a:bodyPr wrap="square" rtlCol="0">
            <a:spAutoFit/>
          </a:bodyPr>
          <a:lstStyle/>
          <a:p>
            <a:r>
              <a:rPr lang="es-ES" sz="1200" b="1" dirty="0"/>
              <a:t>Patógeno</a:t>
            </a:r>
            <a:endParaRPr lang="es-VE" sz="1200" b="1" dirty="0"/>
          </a:p>
        </p:txBody>
      </p:sp>
      <p:grpSp>
        <p:nvGrpSpPr>
          <p:cNvPr id="16" name="Grupo 15">
            <a:extLst>
              <a:ext uri="{FF2B5EF4-FFF2-40B4-BE49-F238E27FC236}">
                <a16:creationId xmlns:a16="http://schemas.microsoft.com/office/drawing/2014/main" id="{E0F0AB5D-80CF-889C-5A7C-BA8889BD7374}"/>
              </a:ext>
            </a:extLst>
          </p:cNvPr>
          <p:cNvGrpSpPr/>
          <p:nvPr/>
        </p:nvGrpSpPr>
        <p:grpSpPr>
          <a:xfrm>
            <a:off x="7085184" y="2534792"/>
            <a:ext cx="4656901" cy="2174467"/>
            <a:chOff x="7085184" y="2534792"/>
            <a:chExt cx="4656901" cy="2174467"/>
          </a:xfrm>
        </p:grpSpPr>
        <p:pic>
          <p:nvPicPr>
            <p:cNvPr id="6" name="Picture 5"/>
            <p:cNvPicPr>
              <a:picLocks noChangeAspect="1"/>
            </p:cNvPicPr>
            <p:nvPr/>
          </p:nvPicPr>
          <p:blipFill>
            <a:blip r:embed="rId3"/>
            <a:stretch>
              <a:fillRect/>
            </a:stretch>
          </p:blipFill>
          <p:spPr>
            <a:xfrm>
              <a:off x="7085184" y="2534792"/>
              <a:ext cx="4656901" cy="2174467"/>
            </a:xfrm>
            <a:prstGeom prst="rect">
              <a:avLst/>
            </a:prstGeom>
          </p:spPr>
        </p:pic>
        <p:sp>
          <p:nvSpPr>
            <p:cNvPr id="5" name="CuadroTexto 4">
              <a:extLst>
                <a:ext uri="{FF2B5EF4-FFF2-40B4-BE49-F238E27FC236}">
                  <a16:creationId xmlns:a16="http://schemas.microsoft.com/office/drawing/2014/main" id="{AB2460E7-D7DC-848E-AD91-4C7475ABFC3A}"/>
                </a:ext>
              </a:extLst>
            </p:cNvPr>
            <p:cNvSpPr txBox="1"/>
            <p:nvPr/>
          </p:nvSpPr>
          <p:spPr>
            <a:xfrm>
              <a:off x="7161088" y="2623244"/>
              <a:ext cx="4448710" cy="461665"/>
            </a:xfrm>
            <a:prstGeom prst="rect">
              <a:avLst/>
            </a:prstGeom>
            <a:solidFill>
              <a:schemeClr val="bg1"/>
            </a:solidFill>
          </p:spPr>
          <p:txBody>
            <a:bodyPr wrap="square" rtlCol="0">
              <a:spAutoFit/>
            </a:bodyPr>
            <a:lstStyle/>
            <a:p>
              <a:r>
                <a:rPr lang="es-ES" sz="1200" b="1" dirty="0"/>
                <a:t>Tabla 2: Porcentaje de Pacientes con Lyme que tienen una o más co-infecciones </a:t>
              </a:r>
              <a:endParaRPr lang="es-VE" sz="1200" b="1" dirty="0"/>
            </a:p>
          </p:txBody>
        </p:sp>
        <p:sp>
          <p:nvSpPr>
            <p:cNvPr id="12" name="CuadroTexto 11">
              <a:extLst>
                <a:ext uri="{FF2B5EF4-FFF2-40B4-BE49-F238E27FC236}">
                  <a16:creationId xmlns:a16="http://schemas.microsoft.com/office/drawing/2014/main" id="{48F84A6A-C2AE-558F-1EA1-E76433E8E90F}"/>
                </a:ext>
              </a:extLst>
            </p:cNvPr>
            <p:cNvSpPr txBox="1"/>
            <p:nvPr/>
          </p:nvSpPr>
          <p:spPr>
            <a:xfrm>
              <a:off x="7105732" y="3284963"/>
              <a:ext cx="1530849" cy="307777"/>
            </a:xfrm>
            <a:prstGeom prst="rect">
              <a:avLst/>
            </a:prstGeom>
            <a:solidFill>
              <a:schemeClr val="bg1"/>
            </a:solidFill>
          </p:spPr>
          <p:txBody>
            <a:bodyPr wrap="square" rtlCol="0">
              <a:spAutoFit/>
            </a:bodyPr>
            <a:lstStyle/>
            <a:p>
              <a:r>
                <a:rPr lang="es-ES" dirty="0"/>
                <a:t>Una co-infección</a:t>
              </a:r>
              <a:endParaRPr lang="es-VE" dirty="0"/>
            </a:p>
          </p:txBody>
        </p:sp>
        <p:sp>
          <p:nvSpPr>
            <p:cNvPr id="13" name="CuadroTexto 12">
              <a:extLst>
                <a:ext uri="{FF2B5EF4-FFF2-40B4-BE49-F238E27FC236}">
                  <a16:creationId xmlns:a16="http://schemas.microsoft.com/office/drawing/2014/main" id="{B2D7F2BD-642B-4EDD-FE4E-EBCFCA50AB7D}"/>
                </a:ext>
              </a:extLst>
            </p:cNvPr>
            <p:cNvSpPr txBox="1"/>
            <p:nvPr/>
          </p:nvSpPr>
          <p:spPr>
            <a:xfrm>
              <a:off x="7105732" y="3653442"/>
              <a:ext cx="1760866" cy="307777"/>
            </a:xfrm>
            <a:prstGeom prst="rect">
              <a:avLst/>
            </a:prstGeom>
            <a:solidFill>
              <a:schemeClr val="bg1"/>
            </a:solidFill>
          </p:spPr>
          <p:txBody>
            <a:bodyPr wrap="square" rtlCol="0">
              <a:spAutoFit/>
            </a:bodyPr>
            <a:lstStyle/>
            <a:p>
              <a:r>
                <a:rPr lang="es-ES" dirty="0"/>
                <a:t>Dos co-infecciones</a:t>
              </a:r>
              <a:endParaRPr lang="es-VE" dirty="0"/>
            </a:p>
          </p:txBody>
        </p:sp>
        <p:sp>
          <p:nvSpPr>
            <p:cNvPr id="14" name="CuadroTexto 13">
              <a:extLst>
                <a:ext uri="{FF2B5EF4-FFF2-40B4-BE49-F238E27FC236}">
                  <a16:creationId xmlns:a16="http://schemas.microsoft.com/office/drawing/2014/main" id="{D0B7C061-88DF-BBEF-77A6-B788908C120A}"/>
                </a:ext>
              </a:extLst>
            </p:cNvPr>
            <p:cNvSpPr txBox="1"/>
            <p:nvPr/>
          </p:nvSpPr>
          <p:spPr>
            <a:xfrm>
              <a:off x="7119992" y="4021921"/>
              <a:ext cx="1760866" cy="307777"/>
            </a:xfrm>
            <a:prstGeom prst="rect">
              <a:avLst/>
            </a:prstGeom>
            <a:solidFill>
              <a:schemeClr val="bg1"/>
            </a:solidFill>
          </p:spPr>
          <p:txBody>
            <a:bodyPr wrap="square" rtlCol="0">
              <a:spAutoFit/>
            </a:bodyPr>
            <a:lstStyle/>
            <a:p>
              <a:r>
                <a:rPr lang="es-ES" dirty="0"/>
                <a:t>Tres co-infecciones</a:t>
              </a:r>
              <a:endParaRPr lang="es-VE" dirty="0"/>
            </a:p>
          </p:txBody>
        </p:sp>
        <p:sp>
          <p:nvSpPr>
            <p:cNvPr id="15" name="CuadroTexto 14">
              <a:extLst>
                <a:ext uri="{FF2B5EF4-FFF2-40B4-BE49-F238E27FC236}">
                  <a16:creationId xmlns:a16="http://schemas.microsoft.com/office/drawing/2014/main" id="{380BDE5E-9C6C-F1E4-214C-220EB33FA193}"/>
                </a:ext>
              </a:extLst>
            </p:cNvPr>
            <p:cNvSpPr txBox="1"/>
            <p:nvPr/>
          </p:nvSpPr>
          <p:spPr>
            <a:xfrm>
              <a:off x="7130265" y="4342911"/>
              <a:ext cx="1941815" cy="307777"/>
            </a:xfrm>
            <a:prstGeom prst="rect">
              <a:avLst/>
            </a:prstGeom>
            <a:solidFill>
              <a:schemeClr val="bg1"/>
            </a:solidFill>
          </p:spPr>
          <p:txBody>
            <a:bodyPr wrap="square" rtlCol="0">
              <a:spAutoFit/>
            </a:bodyPr>
            <a:lstStyle/>
            <a:p>
              <a:r>
                <a:rPr lang="es-ES" dirty="0"/>
                <a:t>Cuatro co-infecciones</a:t>
              </a:r>
              <a:endParaRPr lang="es-VE" dirty="0"/>
            </a:p>
          </p:txBody>
        </p:sp>
      </p:grpSp>
    </p:spTree>
    <p:extLst>
      <p:ext uri="{BB962C8B-B14F-4D97-AF65-F5344CB8AC3E}">
        <p14:creationId xmlns:p14="http://schemas.microsoft.com/office/powerpoint/2010/main" val="303778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CB92C-5EBA-5949-A9D8-AA267846FC01}"/>
              </a:ext>
            </a:extLst>
          </p:cNvPr>
          <p:cNvSpPr txBox="1"/>
          <p:nvPr/>
        </p:nvSpPr>
        <p:spPr>
          <a:xfrm>
            <a:off x="1071189" y="78394"/>
            <a:ext cx="931922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000" i="0" strike="noStrike" kern="0" cap="none" spc="0" normalizeH="0" baseline="0" noProof="0" dirty="0">
                <a:ln>
                  <a:noFill/>
                </a:ln>
                <a:solidFill>
                  <a:srgbClr val="35ACDF"/>
                </a:solidFill>
                <a:effectLst/>
                <a:uLnTx/>
                <a:uFillTx/>
                <a:latin typeface="Arial"/>
                <a:cs typeface="Calibri" panose="020F0502020204030204" pitchFamily="34" charset="0"/>
                <a:sym typeface="Arial"/>
              </a:rPr>
              <a:t>Haciendo pruebas a través de </a:t>
            </a:r>
            <a:r>
              <a:rPr kumimoji="0" lang="es-ES" sz="3000" i="0" u="sng" strike="noStrike" kern="0" cap="none" spc="0" normalizeH="0" baseline="0" noProof="0" dirty="0">
                <a:ln>
                  <a:noFill/>
                </a:ln>
                <a:solidFill>
                  <a:srgbClr val="35ACDF"/>
                </a:solidFill>
                <a:effectLst/>
                <a:uLnTx/>
                <a:uFillTx/>
                <a:latin typeface="Arial"/>
                <a:cs typeface="Calibri" panose="020F0502020204030204" pitchFamily="34" charset="0"/>
                <a:sym typeface="Arial"/>
              </a:rPr>
              <a:t>múltiples métodos </a:t>
            </a:r>
            <a:r>
              <a:rPr kumimoji="0" lang="es-ES" sz="3000" i="0" strike="noStrike" kern="0" cap="none" spc="0" normalizeH="0" baseline="0" noProof="0" dirty="0">
                <a:ln>
                  <a:noFill/>
                </a:ln>
                <a:solidFill>
                  <a:srgbClr val="35ACDF"/>
                </a:solidFill>
                <a:effectLst/>
                <a:uLnTx/>
                <a:uFillTx/>
                <a:latin typeface="Arial"/>
                <a:cs typeface="Calibri" panose="020F0502020204030204" pitchFamily="34" charset="0"/>
                <a:sym typeface="Arial"/>
              </a:rPr>
              <a:t>aumenta la precisión diagnóstica</a:t>
            </a:r>
            <a:endParaRPr kumimoji="0" lang="en-US" sz="3000" i="0" strike="noStrike" kern="0" cap="none" spc="0" normalizeH="0" baseline="0" noProof="0" dirty="0">
              <a:ln>
                <a:noFill/>
              </a:ln>
              <a:solidFill>
                <a:srgbClr val="35ACDF"/>
              </a:solidFill>
              <a:effectLst/>
              <a:uLnTx/>
              <a:uFillTx/>
              <a:latin typeface="Arial"/>
              <a:cs typeface="Calibri" panose="020F0502020204030204" pitchFamily="34" charset="0"/>
              <a:sym typeface="Arial"/>
            </a:endParaRPr>
          </a:p>
        </p:txBody>
      </p:sp>
      <p:graphicFrame>
        <p:nvGraphicFramePr>
          <p:cNvPr id="2" name="Table 1">
            <a:extLst>
              <a:ext uri="{FF2B5EF4-FFF2-40B4-BE49-F238E27FC236}">
                <a16:creationId xmlns:a16="http://schemas.microsoft.com/office/drawing/2014/main" id="{E055C535-F832-9045-9107-519E225CBB1C}"/>
              </a:ext>
            </a:extLst>
          </p:cNvPr>
          <p:cNvGraphicFramePr>
            <a:graphicFrameLocks noGrp="1"/>
          </p:cNvGraphicFramePr>
          <p:nvPr>
            <p:extLst>
              <p:ext uri="{D42A27DB-BD31-4B8C-83A1-F6EECF244321}">
                <p14:modId xmlns:p14="http://schemas.microsoft.com/office/powerpoint/2010/main" val="1876734549"/>
              </p:ext>
            </p:extLst>
          </p:nvPr>
        </p:nvGraphicFramePr>
        <p:xfrm>
          <a:off x="1071189" y="1094057"/>
          <a:ext cx="10049622" cy="4812332"/>
        </p:xfrm>
        <a:graphic>
          <a:graphicData uri="http://schemas.openxmlformats.org/drawingml/2006/table">
            <a:tbl>
              <a:tblPr firstRow="1" bandRow="1">
                <a:tableStyleId>{883B151D-D718-4D50-B025-78C0761D43A1}</a:tableStyleId>
              </a:tblPr>
              <a:tblGrid>
                <a:gridCol w="5005349">
                  <a:extLst>
                    <a:ext uri="{9D8B030D-6E8A-4147-A177-3AD203B41FA5}">
                      <a16:colId xmlns:a16="http://schemas.microsoft.com/office/drawing/2014/main" val="950821790"/>
                    </a:ext>
                  </a:extLst>
                </a:gridCol>
                <a:gridCol w="5044273">
                  <a:extLst>
                    <a:ext uri="{9D8B030D-6E8A-4147-A177-3AD203B41FA5}">
                      <a16:colId xmlns:a16="http://schemas.microsoft.com/office/drawing/2014/main" val="107327211"/>
                    </a:ext>
                  </a:extLst>
                </a:gridCol>
              </a:tblGrid>
              <a:tr h="1009595">
                <a:tc>
                  <a:txBody>
                    <a:bodyPr/>
                    <a:lstStyle/>
                    <a:p>
                      <a:r>
                        <a:rPr lang="en-US" sz="1600" dirty="0"/>
                        <a:t>Pruebas Directas</a:t>
                      </a:r>
                    </a:p>
                    <a:p>
                      <a:pPr rtl="0" eaLnBrk="1" latinLnBrk="0" hangingPunct="1"/>
                      <a:r>
                        <a:rPr lang="en-US" sz="1600" b="0" i="0" kern="1200" dirty="0">
                          <a:solidFill>
                            <a:schemeClr val="lt1"/>
                          </a:solidFill>
                          <a:effectLst/>
                          <a:latin typeface="Arial"/>
                          <a:ea typeface="Arial"/>
                          <a:cs typeface="Arial"/>
                        </a:rPr>
                        <a:t>Estas pruebas buscan un patógeno en específico. </a:t>
                      </a:r>
                      <a:endParaRPr lang="es-VE" sz="1400" dirty="0">
                        <a:effectLst/>
                      </a:endParaRPr>
                    </a:p>
                  </a:txBody>
                  <a:tcPr/>
                </a:tc>
                <a:tc>
                  <a:txBody>
                    <a:bodyPr/>
                    <a:lstStyle/>
                    <a:p>
                      <a:r>
                        <a:rPr lang="en-US" sz="1600" dirty="0"/>
                        <a:t>Pruebas Indirectas</a:t>
                      </a:r>
                    </a:p>
                    <a:p>
                      <a:pPr rtl="0" eaLnBrk="1" latinLnBrk="0" hangingPunct="1"/>
                      <a:r>
                        <a:rPr lang="en-US" sz="1600" b="0" i="0" kern="1200" dirty="0">
                          <a:solidFill>
                            <a:schemeClr val="lt1"/>
                          </a:solidFill>
                          <a:effectLst/>
                          <a:latin typeface="Arial"/>
                          <a:ea typeface="Arial"/>
                          <a:cs typeface="Arial"/>
                        </a:rPr>
                        <a:t>Estas pruebas buscan la presencia de anticuerpos específicos en una muestra de sangre.</a:t>
                      </a:r>
                      <a:endParaRPr lang="es-VE" sz="1400" dirty="0">
                        <a:effectLst/>
                      </a:endParaRPr>
                    </a:p>
                  </a:txBody>
                  <a:tcPr/>
                </a:tc>
                <a:extLst>
                  <a:ext uri="{0D108BD9-81ED-4DB2-BD59-A6C34878D82A}">
                    <a16:rowId xmlns:a16="http://schemas.microsoft.com/office/drawing/2014/main" val="3372378826"/>
                  </a:ext>
                </a:extLst>
              </a:tr>
              <a:tr h="2103324">
                <a:tc>
                  <a:txBody>
                    <a:bodyPr/>
                    <a:lstStyle/>
                    <a:p>
                      <a:pPr>
                        <a:buClrTx/>
                      </a:pPr>
                      <a:r>
                        <a:rPr lang="es-ES" sz="1600" b="1" dirty="0"/>
                        <a:t>Por qué usar pruebas directas:</a:t>
                      </a:r>
                    </a:p>
                    <a:p>
                      <a:pPr marL="285750" indent="-285750">
                        <a:buClrTx/>
                        <a:buFont typeface="Arial" panose="020B0604020202020204" pitchFamily="34" charset="0"/>
                        <a:buChar char="•"/>
                      </a:pPr>
                      <a:r>
                        <a:rPr lang="en-US" sz="1600" dirty="0"/>
                        <a:t>Debido a que no todos los pacientes tienen niveles detectables de anticuerpos. </a:t>
                      </a:r>
                    </a:p>
                    <a:p>
                      <a:pPr marL="285750" indent="-285750">
                        <a:buClrTx/>
                        <a:buFont typeface="Arial" panose="020B0604020202020204" pitchFamily="34" charset="0"/>
                        <a:buChar char="•"/>
                      </a:pPr>
                      <a:r>
                        <a:rPr lang="en-US" sz="1600" dirty="0"/>
                        <a:t>Algunos pacientes pueden estar inmunosuprimidos.</a:t>
                      </a:r>
                    </a:p>
                    <a:p>
                      <a:pPr marL="285750" indent="-285750">
                        <a:buClrTx/>
                        <a:buFont typeface="Arial" panose="020B0604020202020204" pitchFamily="34" charset="0"/>
                        <a:buChar char="•"/>
                      </a:pPr>
                      <a:r>
                        <a:rPr lang="es-ES" sz="1600" dirty="0"/>
                        <a:t>Los anticuerpos pueden estar unidos a complejos inmunológicos.</a:t>
                      </a:r>
                    </a:p>
                    <a:p>
                      <a:pPr marL="285750" indent="-285750">
                        <a:buClrTx/>
                        <a:buFont typeface="Arial" panose="020B0604020202020204" pitchFamily="34" charset="0"/>
                        <a:buChar char="•"/>
                      </a:pPr>
                      <a:r>
                        <a:rPr lang="es-ES" sz="1600" dirty="0"/>
                        <a:t>En algunos pacientes puede ser difícil tomar una muestra de sangre (niños pequeños).</a:t>
                      </a:r>
                      <a:endParaRPr lang="en-US" sz="1600" dirty="0">
                        <a:latin typeface="Arial" panose="020B0604020202020204" pitchFamily="34" charset="0"/>
                        <a:cs typeface="Arial" panose="020B0604020202020204" pitchFamily="34" charset="0"/>
                      </a:endParaRPr>
                    </a:p>
                  </a:txBody>
                  <a:tcPr/>
                </a:tc>
                <a:tc>
                  <a:txBody>
                    <a:bodyPr/>
                    <a:lstStyle/>
                    <a:p>
                      <a:pPr>
                        <a:buClrTx/>
                      </a:pPr>
                      <a:r>
                        <a:rPr lang="es-ES" sz="1600" b="1" dirty="0"/>
                        <a:t>Por qué usar pruebas indirectas</a:t>
                      </a:r>
                      <a:r>
                        <a:rPr lang="en-US" sz="1600" b="1"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chemeClr val="dk1"/>
                          </a:solidFill>
                          <a:effectLst/>
                          <a:latin typeface="Arial"/>
                          <a:ea typeface="Arial"/>
                          <a:cs typeface="Arial"/>
                        </a:rPr>
                        <a:t>Los agentes patógenos no siempre se encuentran presentes directamente en sangre.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t>La mejor opción para hacer diagnósticos de fases tempranas o avanzadas de la enfermedad.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Algunos </a:t>
                      </a:r>
                      <a:r>
                        <a:rPr lang="es-VE" sz="1600" dirty="0"/>
                        <a:t>métodos</a:t>
                      </a:r>
                      <a:r>
                        <a:rPr lang="en-US" sz="1600" dirty="0"/>
                        <a:t> pueden medir los niveles de respuesta de los linfocitos T, lo que suele ser un indicador temprano de la enfermedad.</a:t>
                      </a:r>
                      <a:endParaRPr lang="en-US" sz="1600" b="0" dirty="0"/>
                    </a:p>
                  </a:txBody>
                  <a:tcPr/>
                </a:tc>
                <a:extLst>
                  <a:ext uri="{0D108BD9-81ED-4DB2-BD59-A6C34878D82A}">
                    <a16:rowId xmlns:a16="http://schemas.microsoft.com/office/drawing/2014/main" val="3761711212"/>
                  </a:ext>
                </a:extLst>
              </a:tr>
              <a:tr h="15167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Tipos de pruebas directas: </a:t>
                      </a:r>
                    </a:p>
                    <a:p>
                      <a:pPr marL="285750" indent="-285750">
                        <a:buFont typeface="Arial" panose="020B0604020202020204" pitchFamily="34" charset="0"/>
                        <a:buChar char="•"/>
                      </a:pPr>
                      <a:r>
                        <a:rPr lang="en-US" sz="1600" dirty="0"/>
                        <a:t>PCR (DNA)- muestras de varios tejidos. </a:t>
                      </a:r>
                    </a:p>
                    <a:p>
                      <a:pPr marL="285750" indent="-285750">
                        <a:buFont typeface="Arial" panose="020B0604020202020204" pitchFamily="34" charset="0"/>
                        <a:buChar char="•"/>
                      </a:pPr>
                      <a:r>
                        <a:rPr lang="en-US" sz="1600" dirty="0"/>
                        <a:t>FISH (RNA)- muestras de sangre.</a:t>
                      </a:r>
                    </a:p>
                    <a:p>
                      <a:pPr marL="285750" indent="-285750">
                        <a:buFont typeface="Arial" panose="020B0604020202020204" pitchFamily="34" charset="0"/>
                        <a:buChar char="•"/>
                      </a:pPr>
                      <a:r>
                        <a:rPr lang="en-US" sz="1600" b="0" i="0" kern="1200" dirty="0">
                          <a:solidFill>
                            <a:schemeClr val="dk1"/>
                          </a:solidFill>
                          <a:effectLst/>
                          <a:latin typeface="Arial"/>
                          <a:ea typeface="Arial"/>
                          <a:cs typeface="Arial"/>
                        </a:rPr>
                        <a:t>Detección de antígenos en orina.</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Tipos de pruebas indirectas: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ImmunoBlot</a:t>
                      </a:r>
                    </a:p>
                    <a:p>
                      <a:pPr marL="285750" indent="-285750">
                        <a:buFont typeface="Arial" panose="020B0604020202020204" pitchFamily="34" charset="0"/>
                        <a:buChar char="•"/>
                      </a:pPr>
                      <a:r>
                        <a:rPr lang="en-US" sz="1600" dirty="0"/>
                        <a:t>Western Blot</a:t>
                      </a:r>
                    </a:p>
                    <a:p>
                      <a:pPr marL="285750" indent="-285750">
                        <a:buFont typeface="Arial" panose="020B0604020202020204" pitchFamily="34" charset="0"/>
                        <a:buChar char="•"/>
                      </a:pPr>
                      <a:r>
                        <a:rPr lang="en-US" sz="1600" dirty="0"/>
                        <a:t>IFA</a:t>
                      </a:r>
                    </a:p>
                    <a:p>
                      <a:pPr marL="285750" indent="-285750">
                        <a:buFont typeface="Arial" panose="020B0604020202020204" pitchFamily="34" charset="0"/>
                        <a:buChar char="•"/>
                      </a:pPr>
                      <a:r>
                        <a:rPr lang="en-US" sz="1600" dirty="0"/>
                        <a:t>IgXSpot (Respuesta de linfocitos T)</a:t>
                      </a:r>
                    </a:p>
                  </a:txBody>
                  <a:tcPr/>
                </a:tc>
                <a:extLst>
                  <a:ext uri="{0D108BD9-81ED-4DB2-BD59-A6C34878D82A}">
                    <a16:rowId xmlns:a16="http://schemas.microsoft.com/office/drawing/2014/main" val="1064936235"/>
                  </a:ext>
                </a:extLst>
              </a:tr>
            </a:tbl>
          </a:graphicData>
        </a:graphic>
      </p:graphicFrame>
    </p:spTree>
    <p:extLst>
      <p:ext uri="{BB962C8B-B14F-4D97-AF65-F5344CB8AC3E}">
        <p14:creationId xmlns:p14="http://schemas.microsoft.com/office/powerpoint/2010/main" val="1826230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89300" y="300018"/>
            <a:ext cx="10189931" cy="961410"/>
          </a:xfrm>
        </p:spPr>
        <p:txBody>
          <a:bodyPr>
            <a:noAutofit/>
          </a:bodyPr>
          <a:lstStyle/>
          <a:p>
            <a:r>
              <a:rPr lang="es-ES" sz="2600" dirty="0">
                <a:solidFill>
                  <a:srgbClr val="35ACDF"/>
                </a:solidFill>
                <a:latin typeface="+mj-lt"/>
                <a:ea typeface="Helvetica Neue Light"/>
                <a:cs typeface="Helvetica Neue Light"/>
                <a:sym typeface="Helvetica Neue Light"/>
              </a:rPr>
              <a:t>Entender el comportamiento del sistema inmune es importante para prescribir las pruebas indicadas</a:t>
            </a:r>
            <a:endParaRPr lang="en-US" sz="2600" dirty="0">
              <a:latin typeface="+mj-lt"/>
            </a:endParaRPr>
          </a:p>
        </p:txBody>
      </p:sp>
      <p:sp>
        <p:nvSpPr>
          <p:cNvPr id="5" name="Rectangle 4">
            <a:extLst>
              <a:ext uri="{FF2B5EF4-FFF2-40B4-BE49-F238E27FC236}">
                <a16:creationId xmlns:a16="http://schemas.microsoft.com/office/drawing/2014/main" id="{62170181-88E6-3640-A8BF-05D7CE79E3CB}"/>
              </a:ext>
            </a:extLst>
          </p:cNvPr>
          <p:cNvSpPr/>
          <p:nvPr/>
        </p:nvSpPr>
        <p:spPr>
          <a:xfrm>
            <a:off x="5432344" y="5025428"/>
            <a:ext cx="2519854" cy="707886"/>
          </a:xfrm>
          <a:prstGeom prst="rect">
            <a:avLst/>
          </a:prstGeom>
        </p:spPr>
        <p:txBody>
          <a:bodyPr wrap="square">
            <a:spAutoFit/>
          </a:bodyPr>
          <a:lstStyle/>
          <a:p>
            <a:r>
              <a:rPr lang="es-ES" sz="1000" dirty="0">
                <a:solidFill>
                  <a:srgbClr val="424242"/>
                </a:solidFill>
                <a:latin typeface="Helvetica Neue Light" panose="02000403000000020004" pitchFamily="2" charset="0"/>
              </a:rPr>
              <a:t>Un pequeño porcentaje de los pacientes generan respuesta de linfocitos T durante la fase media, con un pico en la fase final de la enfermedad.</a:t>
            </a:r>
            <a:endParaRPr lang="en-US" sz="1000" dirty="0">
              <a:solidFill>
                <a:srgbClr val="424242"/>
              </a:solidFill>
              <a:effectLst/>
              <a:latin typeface="Helvetica Neue Light" panose="02000403000000020004" pitchFamily="2" charset="0"/>
            </a:endParaRPr>
          </a:p>
        </p:txBody>
      </p:sp>
      <p:sp>
        <p:nvSpPr>
          <p:cNvPr id="6" name="Rectangle 5">
            <a:extLst>
              <a:ext uri="{FF2B5EF4-FFF2-40B4-BE49-F238E27FC236}">
                <a16:creationId xmlns:a16="http://schemas.microsoft.com/office/drawing/2014/main" id="{A0CC6E75-6E47-A24A-8440-92370ECA28CD}"/>
              </a:ext>
            </a:extLst>
          </p:cNvPr>
          <p:cNvSpPr/>
          <p:nvPr/>
        </p:nvSpPr>
        <p:spPr>
          <a:xfrm>
            <a:off x="8700606" y="5025428"/>
            <a:ext cx="2240032" cy="707886"/>
          </a:xfrm>
          <a:prstGeom prst="rect">
            <a:avLst/>
          </a:prstGeom>
        </p:spPr>
        <p:txBody>
          <a:bodyPr wrap="square">
            <a:spAutoFit/>
          </a:bodyPr>
          <a:lstStyle/>
          <a:p>
            <a:r>
              <a:rPr lang="es-ES" sz="1000" dirty="0">
                <a:solidFill>
                  <a:srgbClr val="424242"/>
                </a:solidFill>
                <a:latin typeface="Helvetica Neue Light" panose="02000403000000020004" pitchFamily="2" charset="0"/>
              </a:rPr>
              <a:t>Un pequeño porcentaje de los pacientes produce anticuerpos IgM durante todas las fases de la enfermedad.</a:t>
            </a:r>
            <a:endParaRPr lang="en-US" sz="1000" dirty="0">
              <a:solidFill>
                <a:srgbClr val="424242"/>
              </a:solidFill>
              <a:effectLst/>
              <a:latin typeface="Helvetica Neue Light" panose="02000403000000020004" pitchFamily="2" charset="0"/>
            </a:endParaRPr>
          </a:p>
        </p:txBody>
      </p:sp>
      <p:pic>
        <p:nvPicPr>
          <p:cNvPr id="7" name="Picture 6">
            <a:extLst>
              <a:ext uri="{FF2B5EF4-FFF2-40B4-BE49-F238E27FC236}">
                <a16:creationId xmlns:a16="http://schemas.microsoft.com/office/drawing/2014/main" id="{3070E05A-FD94-A746-8773-E235644370C9}"/>
              </a:ext>
            </a:extLst>
          </p:cNvPr>
          <p:cNvPicPr>
            <a:picLocks noChangeAspect="1"/>
          </p:cNvPicPr>
          <p:nvPr/>
        </p:nvPicPr>
        <p:blipFill rotWithShape="1">
          <a:blip r:embed="rId2"/>
          <a:srcRect l="38728" t="-25351"/>
          <a:stretch/>
        </p:blipFill>
        <p:spPr>
          <a:xfrm>
            <a:off x="4823713" y="4918706"/>
            <a:ext cx="638084" cy="461665"/>
          </a:xfrm>
          <a:prstGeom prst="rect">
            <a:avLst/>
          </a:prstGeom>
        </p:spPr>
      </p:pic>
      <p:pic>
        <p:nvPicPr>
          <p:cNvPr id="8" name="Picture 7">
            <a:extLst>
              <a:ext uri="{FF2B5EF4-FFF2-40B4-BE49-F238E27FC236}">
                <a16:creationId xmlns:a16="http://schemas.microsoft.com/office/drawing/2014/main" id="{A1E2BE39-B281-4043-8B78-67983F4BFCCE}"/>
              </a:ext>
            </a:extLst>
          </p:cNvPr>
          <p:cNvPicPr>
            <a:picLocks noChangeAspect="1"/>
          </p:cNvPicPr>
          <p:nvPr/>
        </p:nvPicPr>
        <p:blipFill rotWithShape="1">
          <a:blip r:embed="rId3"/>
          <a:srcRect l="40439"/>
          <a:stretch/>
        </p:blipFill>
        <p:spPr>
          <a:xfrm>
            <a:off x="8062830" y="5050171"/>
            <a:ext cx="620261" cy="330200"/>
          </a:xfrm>
          <a:prstGeom prst="rect">
            <a:avLst/>
          </a:prstGeom>
        </p:spPr>
      </p:pic>
      <p:sp>
        <p:nvSpPr>
          <p:cNvPr id="9" name="TextBox 8">
            <a:extLst>
              <a:ext uri="{FF2B5EF4-FFF2-40B4-BE49-F238E27FC236}">
                <a16:creationId xmlns:a16="http://schemas.microsoft.com/office/drawing/2014/main" id="{4B0CCF00-1F75-65BE-02A0-1B0B1E5EDC3E}"/>
              </a:ext>
            </a:extLst>
          </p:cNvPr>
          <p:cNvSpPr txBox="1"/>
          <p:nvPr/>
        </p:nvSpPr>
        <p:spPr>
          <a:xfrm>
            <a:off x="484912" y="1531017"/>
            <a:ext cx="3614833" cy="4278094"/>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s-ES" sz="1600" dirty="0"/>
              <a:t>Al comienzo de la enfermedad, la respuesta de los linfocitos T se encuentra aumentada, lo que hace que la IgXSpot sea la prueba más eficaz para fases tempranas. </a:t>
            </a:r>
          </a:p>
          <a:p>
            <a:pPr marL="285750" indent="-285750">
              <a:buFont typeface="Arial" panose="020B0604020202020204" pitchFamily="34" charset="0"/>
              <a:buChar char="•"/>
            </a:pPr>
            <a:r>
              <a:rPr lang="es-ES" sz="1600" dirty="0"/>
              <a:t>Los anticuerpos IgM e IgG aparecen poco después, siendo el momento en que los ImmunoBlots son más eficaces. </a:t>
            </a:r>
          </a:p>
          <a:p>
            <a:pPr marL="285750" indent="-285750">
              <a:buFont typeface="Arial" panose="020B0604020202020204" pitchFamily="34" charset="0"/>
              <a:buChar char="•"/>
            </a:pPr>
            <a:r>
              <a:rPr lang="es-ES" sz="1600" dirty="0"/>
              <a:t>Después de esto, la respuesta de los linfocitos T puede volver a reaparecer.</a:t>
            </a:r>
          </a:p>
          <a:p>
            <a:pPr marL="285750" indent="-285750">
              <a:buFont typeface="Arial" panose="020B0604020202020204" pitchFamily="34" charset="0"/>
              <a:buChar char="•"/>
            </a:pPr>
            <a:r>
              <a:rPr lang="es-ES" sz="1600" dirty="0"/>
              <a:t>La PCR es mayormente positiva en la fase inicial de la enfermedad, pero puede ser positiva en cualquier fase, especialmente en los inmunodeficientes.</a:t>
            </a:r>
            <a:endParaRPr lang="en-US" sz="1600" dirty="0"/>
          </a:p>
        </p:txBody>
      </p:sp>
      <p:cxnSp>
        <p:nvCxnSpPr>
          <p:cNvPr id="10" name="Straight Connector 9"/>
          <p:cNvCxnSpPr/>
          <p:nvPr/>
        </p:nvCxnSpPr>
        <p:spPr>
          <a:xfrm>
            <a:off x="5677649" y="4479346"/>
            <a:ext cx="4770361" cy="9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38637" y="4472989"/>
            <a:ext cx="4212232" cy="461665"/>
          </a:xfrm>
          <a:prstGeom prst="rect">
            <a:avLst/>
          </a:prstGeom>
          <a:noFill/>
        </p:spPr>
        <p:txBody>
          <a:bodyPr wrap="square" rtlCol="0">
            <a:spAutoFit/>
          </a:bodyPr>
          <a:lstStyle/>
          <a:p>
            <a:pPr algn="ctr"/>
            <a:r>
              <a:rPr lang="es-ES" sz="1200" b="1" dirty="0">
                <a:solidFill>
                  <a:schemeClr val="accent5">
                    <a:lumMod val="75000"/>
                  </a:schemeClr>
                </a:solidFill>
              </a:rPr>
              <a:t>La PCR es mayormente positiva en la fase inicial de la enfermedad, pero puede ser positiva en cualquier fase</a:t>
            </a:r>
          </a:p>
        </p:txBody>
      </p:sp>
      <p:grpSp>
        <p:nvGrpSpPr>
          <p:cNvPr id="16" name="Grupo 15">
            <a:extLst>
              <a:ext uri="{FF2B5EF4-FFF2-40B4-BE49-F238E27FC236}">
                <a16:creationId xmlns:a16="http://schemas.microsoft.com/office/drawing/2014/main" id="{A57BE970-A484-59CF-94FC-251A3316703F}"/>
              </a:ext>
            </a:extLst>
          </p:cNvPr>
          <p:cNvGrpSpPr/>
          <p:nvPr/>
        </p:nvGrpSpPr>
        <p:grpSpPr>
          <a:xfrm>
            <a:off x="4579487" y="1470114"/>
            <a:ext cx="6374947" cy="2947326"/>
            <a:chOff x="4579487" y="1470114"/>
            <a:chExt cx="6374947" cy="2947326"/>
          </a:xfrm>
        </p:grpSpPr>
        <p:pic>
          <p:nvPicPr>
            <p:cNvPr id="4" name="Picture 3">
              <a:extLst>
                <a:ext uri="{FF2B5EF4-FFF2-40B4-BE49-F238E27FC236}">
                  <a16:creationId xmlns:a16="http://schemas.microsoft.com/office/drawing/2014/main" id="{44B6624B-99BF-AA46-A953-2845A316331A}"/>
                </a:ext>
              </a:extLst>
            </p:cNvPr>
            <p:cNvPicPr>
              <a:picLocks noChangeAspect="1"/>
            </p:cNvPicPr>
            <p:nvPr/>
          </p:nvPicPr>
          <p:blipFill rotWithShape="1">
            <a:blip r:embed="rId4"/>
            <a:srcRect r="6256" b="12007"/>
            <a:stretch/>
          </p:blipFill>
          <p:spPr>
            <a:xfrm>
              <a:off x="4579487" y="1478247"/>
              <a:ext cx="6182091" cy="2907110"/>
            </a:xfrm>
            <a:prstGeom prst="rect">
              <a:avLst/>
            </a:prstGeom>
          </p:spPr>
        </p:pic>
        <p:sp>
          <p:nvSpPr>
            <p:cNvPr id="3" name="CuadroTexto 2">
              <a:extLst>
                <a:ext uri="{FF2B5EF4-FFF2-40B4-BE49-F238E27FC236}">
                  <a16:creationId xmlns:a16="http://schemas.microsoft.com/office/drawing/2014/main" id="{D925EF07-915A-74EA-6F80-08C8FDFFFFBE}"/>
                </a:ext>
              </a:extLst>
            </p:cNvPr>
            <p:cNvSpPr txBox="1"/>
            <p:nvPr/>
          </p:nvSpPr>
          <p:spPr>
            <a:xfrm>
              <a:off x="4772343" y="1470114"/>
              <a:ext cx="3786030" cy="307777"/>
            </a:xfrm>
            <a:prstGeom prst="rect">
              <a:avLst/>
            </a:prstGeom>
            <a:solidFill>
              <a:schemeClr val="bg1"/>
            </a:solidFill>
          </p:spPr>
          <p:txBody>
            <a:bodyPr wrap="square" rtlCol="0">
              <a:spAutoFit/>
            </a:bodyPr>
            <a:lstStyle/>
            <a:p>
              <a:r>
                <a:rPr lang="es-ES" b="1" dirty="0"/>
                <a:t>Respuesta de anticuerpos y de linfocitos T</a:t>
              </a:r>
              <a:endParaRPr lang="es-VE" b="1" dirty="0"/>
            </a:p>
          </p:txBody>
        </p:sp>
        <p:sp>
          <p:nvSpPr>
            <p:cNvPr id="12" name="CuadroTexto 11">
              <a:extLst>
                <a:ext uri="{FF2B5EF4-FFF2-40B4-BE49-F238E27FC236}">
                  <a16:creationId xmlns:a16="http://schemas.microsoft.com/office/drawing/2014/main" id="{14764B62-9370-607C-247D-9215E2F7FB3D}"/>
                </a:ext>
              </a:extLst>
            </p:cNvPr>
            <p:cNvSpPr txBox="1"/>
            <p:nvPr/>
          </p:nvSpPr>
          <p:spPr>
            <a:xfrm>
              <a:off x="4772343" y="4109663"/>
              <a:ext cx="1607909" cy="307777"/>
            </a:xfrm>
            <a:prstGeom prst="rect">
              <a:avLst/>
            </a:prstGeom>
            <a:solidFill>
              <a:schemeClr val="bg1"/>
            </a:solidFill>
          </p:spPr>
          <p:txBody>
            <a:bodyPr wrap="square" rtlCol="0">
              <a:spAutoFit/>
            </a:bodyPr>
            <a:lstStyle/>
            <a:p>
              <a:r>
                <a:rPr lang="es-ES" dirty="0"/>
                <a:t>Etapa Temprana</a:t>
              </a:r>
              <a:endParaRPr lang="es-VE" dirty="0"/>
            </a:p>
          </p:txBody>
        </p:sp>
        <p:sp>
          <p:nvSpPr>
            <p:cNvPr id="13" name="CuadroTexto 12">
              <a:extLst>
                <a:ext uri="{FF2B5EF4-FFF2-40B4-BE49-F238E27FC236}">
                  <a16:creationId xmlns:a16="http://schemas.microsoft.com/office/drawing/2014/main" id="{0B93CC59-2A7D-1C5B-6D93-73EC4931312B}"/>
                </a:ext>
              </a:extLst>
            </p:cNvPr>
            <p:cNvSpPr txBox="1"/>
            <p:nvPr/>
          </p:nvSpPr>
          <p:spPr>
            <a:xfrm>
              <a:off x="7258874" y="4099870"/>
              <a:ext cx="1607909" cy="307777"/>
            </a:xfrm>
            <a:prstGeom prst="rect">
              <a:avLst/>
            </a:prstGeom>
            <a:solidFill>
              <a:schemeClr val="bg1"/>
            </a:solidFill>
          </p:spPr>
          <p:txBody>
            <a:bodyPr wrap="square" rtlCol="0">
              <a:spAutoFit/>
            </a:bodyPr>
            <a:lstStyle/>
            <a:p>
              <a:r>
                <a:rPr lang="es-ES" dirty="0"/>
                <a:t>Etapa Media</a:t>
              </a:r>
              <a:endParaRPr lang="es-VE" dirty="0"/>
            </a:p>
          </p:txBody>
        </p:sp>
        <p:sp>
          <p:nvSpPr>
            <p:cNvPr id="14" name="CuadroTexto 13">
              <a:extLst>
                <a:ext uri="{FF2B5EF4-FFF2-40B4-BE49-F238E27FC236}">
                  <a16:creationId xmlns:a16="http://schemas.microsoft.com/office/drawing/2014/main" id="{AB089BB5-25E2-A330-09E0-2CE60E4CE3F1}"/>
                </a:ext>
              </a:extLst>
            </p:cNvPr>
            <p:cNvSpPr txBox="1"/>
            <p:nvPr/>
          </p:nvSpPr>
          <p:spPr>
            <a:xfrm>
              <a:off x="9346525" y="4077580"/>
              <a:ext cx="1607909" cy="307777"/>
            </a:xfrm>
            <a:prstGeom prst="rect">
              <a:avLst/>
            </a:prstGeom>
            <a:solidFill>
              <a:schemeClr val="bg1"/>
            </a:solidFill>
          </p:spPr>
          <p:txBody>
            <a:bodyPr wrap="square" rtlCol="0">
              <a:spAutoFit/>
            </a:bodyPr>
            <a:lstStyle/>
            <a:p>
              <a:r>
                <a:rPr lang="es-ES" dirty="0"/>
                <a:t>Etapa Avanzada</a:t>
              </a:r>
              <a:endParaRPr lang="es-VE" dirty="0"/>
            </a:p>
          </p:txBody>
        </p:sp>
      </p:grpSp>
    </p:spTree>
    <p:extLst>
      <p:ext uri="{BB962C8B-B14F-4D97-AF65-F5344CB8AC3E}">
        <p14:creationId xmlns:p14="http://schemas.microsoft.com/office/powerpoint/2010/main" val="216087674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1245" y="268963"/>
            <a:ext cx="9142725" cy="1097499"/>
          </a:xfrm>
        </p:spPr>
        <p:txBody>
          <a:bodyPr>
            <a:noAutofit/>
          </a:bodyPr>
          <a:lstStyle/>
          <a:p>
            <a:r>
              <a:rPr lang="es-ES" sz="2800" dirty="0">
                <a:solidFill>
                  <a:srgbClr val="35ACDF"/>
                </a:solidFill>
                <a:latin typeface="+mn-lt"/>
              </a:rPr>
              <a:t>Al combinar pruebas de PCR junto con ImmunoBlots aumenta la precisión del diagnóstico </a:t>
            </a:r>
            <a:endParaRPr lang="en-US" sz="2800" dirty="0">
              <a:solidFill>
                <a:srgbClr val="35ACDF"/>
              </a:solidFill>
              <a:latin typeface="+mn-lt"/>
            </a:endParaRPr>
          </a:p>
        </p:txBody>
      </p:sp>
      <p:sp>
        <p:nvSpPr>
          <p:cNvPr id="9" name="Google Shape;772;p88"/>
          <p:cNvSpPr txBox="1"/>
          <p:nvPr/>
        </p:nvSpPr>
        <p:spPr>
          <a:xfrm>
            <a:off x="716394" y="1352260"/>
            <a:ext cx="713554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dirty="0">
                <a:solidFill>
                  <a:schemeClr val="dk1"/>
                </a:solidFill>
                <a:latin typeface="Arial"/>
                <a:ea typeface="Arial"/>
                <a:cs typeface="Arial"/>
                <a:sym typeface="Arial"/>
              </a:rPr>
              <a:t>Un grupo de 294 muestras fueron analizadas mediante el InmunoBlot para Lyme y la PCR. Los resultados se resumieron a continuación:</a:t>
            </a:r>
            <a:endParaRPr sz="1800" b="0" i="0" u="none" strike="noStrike" cap="none" dirty="0">
              <a:solidFill>
                <a:schemeClr val="dk1"/>
              </a:solidFill>
              <a:latin typeface="Arial"/>
              <a:ea typeface="Arial"/>
              <a:cs typeface="Arial"/>
              <a:sym typeface="Arial"/>
            </a:endParaRPr>
          </a:p>
        </p:txBody>
      </p:sp>
      <p:sp>
        <p:nvSpPr>
          <p:cNvPr id="11" name="TextBox 10">
            <a:extLst>
              <a:ext uri="{FF2B5EF4-FFF2-40B4-BE49-F238E27FC236}">
                <a16:creationId xmlns:a16="http://schemas.microsoft.com/office/drawing/2014/main" id="{A7B673CA-7E85-CA46-B41B-07B3686C7810}"/>
              </a:ext>
            </a:extLst>
          </p:cNvPr>
          <p:cNvSpPr txBox="1"/>
          <p:nvPr/>
        </p:nvSpPr>
        <p:spPr>
          <a:xfrm>
            <a:off x="861246" y="4795738"/>
            <a:ext cx="10222082" cy="1154675"/>
          </a:xfrm>
          <a:prstGeom prst="rect">
            <a:avLst/>
          </a:prstGeom>
          <a:solidFill>
            <a:schemeClr val="accent4">
              <a:lumMod val="20000"/>
              <a:lumOff val="80000"/>
            </a:schemeClr>
          </a:solidFill>
          <a:ln>
            <a:solidFill>
              <a:schemeClr val="tx1"/>
            </a:solidFill>
          </a:ln>
        </p:spPr>
        <p:txBody>
          <a:bodyPr wrap="square" rtlCol="0">
            <a:spAutoFit/>
          </a:bodyPr>
          <a:lstStyle/>
          <a:p>
            <a:pPr>
              <a:lnSpc>
                <a:spcPct val="150000"/>
              </a:lnSpc>
            </a:pPr>
            <a:r>
              <a:rPr lang="es-ES" sz="1600" dirty="0">
                <a:solidFill>
                  <a:srgbClr val="0000CC"/>
                </a:solidFill>
                <a:latin typeface="+mn-lt"/>
                <a:ea typeface="Helvetica Neue" panose="02000503000000020004" pitchFamily="2" charset="0"/>
                <a:cs typeface="Helvetica Neue" panose="02000503000000020004" pitchFamily="2" charset="0"/>
              </a:rPr>
              <a:t>Recomendación: En base a estos resultados, se recomienda hacer pruebas combinadas con ImmunoBlots y PCR a los pacientes con sospecha de Lyme, ya que algunas personas no presentan niveles detectables de anticuerpos.</a:t>
            </a:r>
            <a:endParaRPr lang="en-US" sz="1600" dirty="0">
              <a:solidFill>
                <a:srgbClr val="0000CC"/>
              </a:solidFill>
              <a:latin typeface="+mn-lt"/>
              <a:ea typeface="Helvetica Neue" panose="02000503000000020004" pitchFamily="2" charset="0"/>
              <a:cs typeface="Helvetica Neue" panose="02000503000000020004"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5365711"/>
              </p:ext>
            </p:extLst>
          </p:nvPr>
        </p:nvGraphicFramePr>
        <p:xfrm>
          <a:off x="861247" y="2536492"/>
          <a:ext cx="6845839" cy="1737360"/>
        </p:xfrm>
        <a:graphic>
          <a:graphicData uri="http://schemas.openxmlformats.org/drawingml/2006/table">
            <a:tbl>
              <a:tblPr firstRow="1" bandRow="1">
                <a:tableStyleId>{883B151D-D718-4D50-B025-78C0761D43A1}</a:tableStyleId>
              </a:tblPr>
              <a:tblGrid>
                <a:gridCol w="2566312">
                  <a:extLst>
                    <a:ext uri="{9D8B030D-6E8A-4147-A177-3AD203B41FA5}">
                      <a16:colId xmlns:a16="http://schemas.microsoft.com/office/drawing/2014/main" val="4078376024"/>
                    </a:ext>
                  </a:extLst>
                </a:gridCol>
                <a:gridCol w="1171655">
                  <a:extLst>
                    <a:ext uri="{9D8B030D-6E8A-4147-A177-3AD203B41FA5}">
                      <a16:colId xmlns:a16="http://schemas.microsoft.com/office/drawing/2014/main" val="2764548668"/>
                    </a:ext>
                  </a:extLst>
                </a:gridCol>
                <a:gridCol w="1431472">
                  <a:extLst>
                    <a:ext uri="{9D8B030D-6E8A-4147-A177-3AD203B41FA5}">
                      <a16:colId xmlns:a16="http://schemas.microsoft.com/office/drawing/2014/main" val="2282300279"/>
                    </a:ext>
                  </a:extLst>
                </a:gridCol>
                <a:gridCol w="1676400">
                  <a:extLst>
                    <a:ext uri="{9D8B030D-6E8A-4147-A177-3AD203B41FA5}">
                      <a16:colId xmlns:a16="http://schemas.microsoft.com/office/drawing/2014/main" val="2518898408"/>
                    </a:ext>
                  </a:extLst>
                </a:gridCol>
              </a:tblGrid>
              <a:tr h="329635">
                <a:tc>
                  <a:txBody>
                    <a:bodyPr/>
                    <a:lstStyle/>
                    <a:p>
                      <a:r>
                        <a:rPr lang="en-US" dirty="0"/>
                        <a:t>Prueba</a:t>
                      </a:r>
                    </a:p>
                  </a:txBody>
                  <a:tcPr/>
                </a:tc>
                <a:tc>
                  <a:txBody>
                    <a:bodyPr/>
                    <a:lstStyle/>
                    <a:p>
                      <a:pPr algn="ctr"/>
                      <a:r>
                        <a:rPr lang="en-US" dirty="0"/>
                        <a:t>n</a:t>
                      </a:r>
                    </a:p>
                  </a:txBody>
                  <a:tcPr/>
                </a:tc>
                <a:tc>
                  <a:txBody>
                    <a:bodyPr/>
                    <a:lstStyle/>
                    <a:p>
                      <a:pPr algn="ctr"/>
                      <a:r>
                        <a:rPr lang="en-US" dirty="0"/>
                        <a:t># Positivo</a:t>
                      </a:r>
                    </a:p>
                  </a:txBody>
                  <a:tcPr/>
                </a:tc>
                <a:tc>
                  <a:txBody>
                    <a:bodyPr/>
                    <a:lstStyle/>
                    <a:p>
                      <a:pPr algn="ctr"/>
                      <a:r>
                        <a:rPr lang="en-US" dirty="0"/>
                        <a:t>% Positivo</a:t>
                      </a:r>
                    </a:p>
                  </a:txBody>
                  <a:tcPr/>
                </a:tc>
                <a:extLst>
                  <a:ext uri="{0D108BD9-81ED-4DB2-BD59-A6C34878D82A}">
                    <a16:rowId xmlns:a16="http://schemas.microsoft.com/office/drawing/2014/main" val="931615539"/>
                  </a:ext>
                </a:extLst>
              </a:tr>
              <a:tr h="568960">
                <a:tc>
                  <a:txBody>
                    <a:bodyPr/>
                    <a:lstStyle/>
                    <a:p>
                      <a:r>
                        <a:rPr lang="en-US" dirty="0"/>
                        <a:t>Lyme ImmunoBlot, </a:t>
                      </a:r>
                    </a:p>
                    <a:p>
                      <a:r>
                        <a:rPr lang="en-US" dirty="0"/>
                        <a:t>IGX criteria</a:t>
                      </a:r>
                    </a:p>
                  </a:txBody>
                  <a:tcPr/>
                </a:tc>
                <a:tc rowSpan="3">
                  <a:txBody>
                    <a:bodyPr/>
                    <a:lstStyle/>
                    <a:p>
                      <a:pPr algn="ctr"/>
                      <a:r>
                        <a:rPr lang="en-US" dirty="0"/>
                        <a:t>294</a:t>
                      </a:r>
                    </a:p>
                  </a:txBody>
                  <a:tcPr anchor="ctr"/>
                </a:tc>
                <a:tc>
                  <a:txBody>
                    <a:bodyPr/>
                    <a:lstStyle/>
                    <a:p>
                      <a:pPr algn="ctr"/>
                      <a:r>
                        <a:rPr lang="en-US" dirty="0"/>
                        <a:t>141</a:t>
                      </a:r>
                    </a:p>
                  </a:txBody>
                  <a:tcPr anchor="ctr"/>
                </a:tc>
                <a:tc>
                  <a:txBody>
                    <a:bodyPr/>
                    <a:lstStyle/>
                    <a:p>
                      <a:pPr algn="ctr"/>
                      <a:r>
                        <a:rPr lang="en-US" dirty="0"/>
                        <a:t>48%</a:t>
                      </a:r>
                    </a:p>
                  </a:txBody>
                  <a:tcPr anchor="ctr"/>
                </a:tc>
                <a:extLst>
                  <a:ext uri="{0D108BD9-81ED-4DB2-BD59-A6C34878D82A}">
                    <a16:rowId xmlns:a16="http://schemas.microsoft.com/office/drawing/2014/main" val="972642455"/>
                  </a:ext>
                </a:extLst>
              </a:tr>
              <a:tr h="329635">
                <a:tc>
                  <a:txBody>
                    <a:bodyPr/>
                    <a:lstStyle/>
                    <a:p>
                      <a:r>
                        <a:rPr lang="en-US" dirty="0"/>
                        <a:t>PCR</a:t>
                      </a:r>
                      <a:r>
                        <a:rPr lang="en-US" baseline="0" dirty="0"/>
                        <a:t> (+)</a:t>
                      </a:r>
                      <a:endParaRPr lang="en-US" dirty="0"/>
                    </a:p>
                  </a:txBody>
                  <a:tcPr/>
                </a:tc>
                <a:tc vMerge="1">
                  <a:txBody>
                    <a:bodyPr/>
                    <a:lstStyle/>
                    <a:p>
                      <a:pPr algn="ctr"/>
                      <a:endParaRPr lang="en-US"/>
                    </a:p>
                  </a:txBody>
                  <a:tcPr/>
                </a:tc>
                <a:tc>
                  <a:txBody>
                    <a:bodyPr/>
                    <a:lstStyle/>
                    <a:p>
                      <a:pPr algn="ctr"/>
                      <a:r>
                        <a:rPr lang="en-US" dirty="0"/>
                        <a:t>38</a:t>
                      </a:r>
                    </a:p>
                  </a:txBody>
                  <a:tcPr/>
                </a:tc>
                <a:tc>
                  <a:txBody>
                    <a:bodyPr/>
                    <a:lstStyle/>
                    <a:p>
                      <a:pPr algn="ctr"/>
                      <a:r>
                        <a:rPr lang="en-US" dirty="0"/>
                        <a:t>12.9%</a:t>
                      </a:r>
                    </a:p>
                  </a:txBody>
                  <a:tcPr/>
                </a:tc>
                <a:extLst>
                  <a:ext uri="{0D108BD9-81ED-4DB2-BD59-A6C34878D82A}">
                    <a16:rowId xmlns:a16="http://schemas.microsoft.com/office/drawing/2014/main" val="2111789431"/>
                  </a:ext>
                </a:extLst>
              </a:tr>
              <a:tr h="329635">
                <a:tc>
                  <a:txBody>
                    <a:bodyPr/>
                    <a:lstStyle/>
                    <a:p>
                      <a:r>
                        <a:rPr lang="en-US" dirty="0"/>
                        <a:t>Total (+)</a:t>
                      </a:r>
                    </a:p>
                  </a:txBody>
                  <a:tcPr/>
                </a:tc>
                <a:tc vMerge="1">
                  <a:txBody>
                    <a:bodyPr/>
                    <a:lstStyle/>
                    <a:p>
                      <a:pPr algn="ctr"/>
                      <a:endParaRPr lang="en-US" dirty="0"/>
                    </a:p>
                  </a:txBody>
                  <a:tcPr/>
                </a:tc>
                <a:tc>
                  <a:txBody>
                    <a:bodyPr/>
                    <a:lstStyle/>
                    <a:p>
                      <a:pPr algn="ctr"/>
                      <a:r>
                        <a:rPr lang="en-US" dirty="0"/>
                        <a:t>160</a:t>
                      </a:r>
                    </a:p>
                  </a:txBody>
                  <a:tcPr/>
                </a:tc>
                <a:tc>
                  <a:txBody>
                    <a:bodyPr/>
                    <a:lstStyle/>
                    <a:p>
                      <a:pPr algn="ctr"/>
                      <a:r>
                        <a:rPr lang="en-US" dirty="0"/>
                        <a:t>54.4%</a:t>
                      </a:r>
                    </a:p>
                  </a:txBody>
                  <a:tcPr/>
                </a:tc>
                <a:extLst>
                  <a:ext uri="{0D108BD9-81ED-4DB2-BD59-A6C34878D82A}">
                    <a16:rowId xmlns:a16="http://schemas.microsoft.com/office/drawing/2014/main" val="4101446610"/>
                  </a:ext>
                </a:extLst>
              </a:tr>
            </a:tbl>
          </a:graphicData>
        </a:graphic>
      </p:graphicFrame>
      <p:sp>
        <p:nvSpPr>
          <p:cNvPr id="3" name="TextBox 2"/>
          <p:cNvSpPr txBox="1"/>
          <p:nvPr/>
        </p:nvSpPr>
        <p:spPr>
          <a:xfrm>
            <a:off x="8492528" y="1742272"/>
            <a:ext cx="2590800" cy="2677656"/>
          </a:xfrm>
          <a:prstGeom prst="rect">
            <a:avLst/>
          </a:prstGeom>
          <a:noFill/>
        </p:spPr>
        <p:txBody>
          <a:bodyPr wrap="square" rtlCol="0">
            <a:spAutoFit/>
          </a:bodyPr>
          <a:lstStyle/>
          <a:p>
            <a:r>
              <a:rPr lang="en-US" b="1" dirty="0"/>
              <a:t>RESUMEN DE LOS RESULTADOS</a:t>
            </a:r>
          </a:p>
          <a:p>
            <a:r>
              <a:rPr lang="es-ES" dirty="0"/>
              <a:t>141 fueron positivos por IB</a:t>
            </a:r>
          </a:p>
          <a:p>
            <a:r>
              <a:rPr lang="es-ES" dirty="0"/>
              <a:t>La adición de la PCR reveló 38 casos adicionales</a:t>
            </a:r>
          </a:p>
          <a:p>
            <a:endParaRPr lang="en-US" dirty="0"/>
          </a:p>
          <a:p>
            <a:r>
              <a:rPr lang="en-US" b="1" dirty="0"/>
              <a:t>CONCLUSIÓN</a:t>
            </a:r>
          </a:p>
          <a:p>
            <a:r>
              <a:rPr lang="es-ES" dirty="0"/>
              <a:t>Teniendo en cuenta este conjunto de datos, la IB fue la más sensible, pero la adición de la PCR reveló un 12,9% adicional de casos.</a:t>
            </a:r>
            <a:endParaRPr lang="en-US" dirty="0"/>
          </a:p>
        </p:txBody>
      </p:sp>
    </p:spTree>
    <p:extLst>
      <p:ext uri="{BB962C8B-B14F-4D97-AF65-F5344CB8AC3E}">
        <p14:creationId xmlns:p14="http://schemas.microsoft.com/office/powerpoint/2010/main" val="246030381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1010608" y="328106"/>
            <a:ext cx="10170784" cy="954107"/>
          </a:xfrm>
          <a:prstGeom prst="rect">
            <a:avLst/>
          </a:prstGeom>
          <a:noFill/>
        </p:spPr>
        <p:txBody>
          <a:bodyPr wrap="square" rtlCol="0">
            <a:spAutoFit/>
          </a:bodyPr>
          <a:lstStyle/>
          <a:p>
            <a:r>
              <a:rPr lang="en-US" sz="2800" dirty="0">
                <a:solidFill>
                  <a:srgbClr val="35ACDF"/>
                </a:solidFill>
                <a:latin typeface="Arial" panose="020B0604020202020204" pitchFamily="34" charset="0"/>
                <a:cs typeface="Arial" panose="020B0604020202020204" pitchFamily="34" charset="0"/>
              </a:rPr>
              <a:t>IGeneX ofrece distintas pruebas para diagnosticar todas las enfermedades transmitidas por garrapatas</a:t>
            </a:r>
            <a:endParaRPr lang="en-US" sz="2800" i="1" dirty="0">
              <a:solidFill>
                <a:srgbClr val="35ACDF"/>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222369AF-A4F6-BF83-149C-606CEAF2EF79}"/>
              </a:ext>
            </a:extLst>
          </p:cNvPr>
          <p:cNvGraphicFramePr>
            <a:graphicFrameLocks noGrp="1"/>
          </p:cNvGraphicFramePr>
          <p:nvPr>
            <p:extLst>
              <p:ext uri="{D42A27DB-BD31-4B8C-83A1-F6EECF244321}">
                <p14:modId xmlns:p14="http://schemas.microsoft.com/office/powerpoint/2010/main" val="1307056531"/>
              </p:ext>
            </p:extLst>
          </p:nvPr>
        </p:nvGraphicFramePr>
        <p:xfrm>
          <a:off x="1078271" y="1596349"/>
          <a:ext cx="9373419" cy="3403600"/>
        </p:xfrm>
        <a:graphic>
          <a:graphicData uri="http://schemas.openxmlformats.org/drawingml/2006/table">
            <a:tbl>
              <a:tblPr firstRow="1" bandRow="1">
                <a:tableStyleId>{883B151D-D718-4D50-B025-78C0761D43A1}</a:tableStyleId>
              </a:tblPr>
              <a:tblGrid>
                <a:gridCol w="4191819">
                  <a:extLst>
                    <a:ext uri="{9D8B030D-6E8A-4147-A177-3AD203B41FA5}">
                      <a16:colId xmlns:a16="http://schemas.microsoft.com/office/drawing/2014/main" val="462054695"/>
                    </a:ext>
                  </a:extLst>
                </a:gridCol>
                <a:gridCol w="5181600">
                  <a:extLst>
                    <a:ext uri="{9D8B030D-6E8A-4147-A177-3AD203B41FA5}">
                      <a16:colId xmlns:a16="http://schemas.microsoft.com/office/drawing/2014/main" val="2288580035"/>
                    </a:ext>
                  </a:extLst>
                </a:gridCol>
              </a:tblGrid>
              <a:tr h="370840">
                <a:tc>
                  <a:txBody>
                    <a:bodyPr/>
                    <a:lstStyle/>
                    <a:p>
                      <a:r>
                        <a:rPr lang="en-US" dirty="0"/>
                        <a:t>Enfermedad</a:t>
                      </a:r>
                    </a:p>
                  </a:txBody>
                  <a:tcPr/>
                </a:tc>
                <a:tc>
                  <a:txBody>
                    <a:bodyPr/>
                    <a:lstStyle/>
                    <a:p>
                      <a:r>
                        <a:rPr lang="en-US" dirty="0"/>
                        <a:t>Pruebas disponibles</a:t>
                      </a:r>
                    </a:p>
                  </a:txBody>
                  <a:tcPr/>
                </a:tc>
                <a:extLst>
                  <a:ext uri="{0D108BD9-81ED-4DB2-BD59-A6C34878D82A}">
                    <a16:rowId xmlns:a16="http://schemas.microsoft.com/office/drawing/2014/main" val="867466995"/>
                  </a:ext>
                </a:extLst>
              </a:tr>
              <a:tr h="370840">
                <a:tc>
                  <a:txBody>
                    <a:bodyPr/>
                    <a:lstStyle/>
                    <a:p>
                      <a:r>
                        <a:rPr lang="en-US" dirty="0"/>
                        <a:t>Enfermedad de Lyme</a:t>
                      </a:r>
                    </a:p>
                  </a:txBody>
                  <a:tcPr/>
                </a:tc>
                <a:tc>
                  <a:txBody>
                    <a:bodyPr/>
                    <a:lstStyle/>
                    <a:p>
                      <a:r>
                        <a:rPr lang="en-US" dirty="0"/>
                        <a:t>Multi-species ImmunoBlots, IgXSpot, Western blots, IFA, PCR, LDA, BCA</a:t>
                      </a:r>
                    </a:p>
                  </a:txBody>
                  <a:tcPr/>
                </a:tc>
                <a:extLst>
                  <a:ext uri="{0D108BD9-81ED-4DB2-BD59-A6C34878D82A}">
                    <a16:rowId xmlns:a16="http://schemas.microsoft.com/office/drawing/2014/main" val="1501206594"/>
                  </a:ext>
                </a:extLst>
              </a:tr>
              <a:tr h="370840">
                <a:tc>
                  <a:txBody>
                    <a:bodyPr/>
                    <a:lstStyle/>
                    <a:p>
                      <a:r>
                        <a:rPr lang="en-US" dirty="0"/>
                        <a:t>TBRF (</a:t>
                      </a:r>
                      <a:r>
                        <a:rPr lang="en-US" sz="1800" dirty="0">
                          <a:latin typeface="Arial" panose="020B0604020202020204" pitchFamily="34" charset="0"/>
                          <a:cs typeface="Arial" panose="020B0604020202020204" pitchFamily="34" charset="0"/>
                        </a:rPr>
                        <a:t>Fiebre Recurrente Transmitida por Garrapatas</a:t>
                      </a: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Multi-species ImmunoBlots, PCR, BCA</a:t>
                      </a:r>
                    </a:p>
                  </a:txBody>
                  <a:tcPr/>
                </a:tc>
                <a:extLst>
                  <a:ext uri="{0D108BD9-81ED-4DB2-BD59-A6C34878D82A}">
                    <a16:rowId xmlns:a16="http://schemas.microsoft.com/office/drawing/2014/main" val="3217497673"/>
                  </a:ext>
                </a:extLst>
              </a:tr>
              <a:tr h="370840">
                <a:tc>
                  <a:txBody>
                    <a:bodyPr/>
                    <a:lstStyle/>
                    <a:p>
                      <a:r>
                        <a:rPr lang="en-US" dirty="0"/>
                        <a:t>Bartonella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Multi-species ImmunoBlots, IgXSpot, IFA, PCR, FISH</a:t>
                      </a:r>
                    </a:p>
                  </a:txBody>
                  <a:tcPr/>
                </a:tc>
                <a:extLst>
                  <a:ext uri="{0D108BD9-81ED-4DB2-BD59-A6C34878D82A}">
                    <a16:rowId xmlns:a16="http://schemas.microsoft.com/office/drawing/2014/main" val="1043710069"/>
                  </a:ext>
                </a:extLst>
              </a:tr>
              <a:tr h="370840">
                <a:tc>
                  <a:txBody>
                    <a:bodyPr/>
                    <a:lstStyle/>
                    <a:p>
                      <a:r>
                        <a:rPr lang="en-US" dirty="0"/>
                        <a:t>Babesia</a:t>
                      </a:r>
                    </a:p>
                  </a:txBody>
                  <a:tcPr/>
                </a:tc>
                <a:tc>
                  <a:txBody>
                    <a:bodyPr/>
                    <a:lstStyle/>
                    <a:p>
                      <a:r>
                        <a:rPr lang="en-US" dirty="0"/>
                        <a:t>Multi-species ImmunoBlots, IFA, PCR, FISH</a:t>
                      </a:r>
                    </a:p>
                  </a:txBody>
                  <a:tcPr/>
                </a:tc>
                <a:extLst>
                  <a:ext uri="{0D108BD9-81ED-4DB2-BD59-A6C34878D82A}">
                    <a16:rowId xmlns:a16="http://schemas.microsoft.com/office/drawing/2014/main" val="1786253146"/>
                  </a:ext>
                </a:extLst>
              </a:tr>
              <a:tr h="370840">
                <a:tc>
                  <a:txBody>
                    <a:bodyPr/>
                    <a:lstStyle/>
                    <a:p>
                      <a:r>
                        <a:rPr lang="en-US" dirty="0"/>
                        <a:t>Rickettsia</a:t>
                      </a:r>
                    </a:p>
                  </a:txBody>
                  <a:tcPr/>
                </a:tc>
                <a:tc>
                  <a:txBody>
                    <a:bodyPr/>
                    <a:lstStyle/>
                    <a:p>
                      <a:r>
                        <a:rPr lang="en-US" dirty="0"/>
                        <a:t>IFA, PCR</a:t>
                      </a:r>
                    </a:p>
                  </a:txBody>
                  <a:tcPr/>
                </a:tc>
                <a:extLst>
                  <a:ext uri="{0D108BD9-81ED-4DB2-BD59-A6C34878D82A}">
                    <a16:rowId xmlns:a16="http://schemas.microsoft.com/office/drawing/2014/main" val="3000776427"/>
                  </a:ext>
                </a:extLst>
              </a:tr>
              <a:tr h="370840">
                <a:tc>
                  <a:txBody>
                    <a:bodyPr/>
                    <a:lstStyle/>
                    <a:p>
                      <a:r>
                        <a:rPr lang="en-US" dirty="0"/>
                        <a:t>Ehrlichia/Anaplasma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 PCR</a:t>
                      </a:r>
                    </a:p>
                  </a:txBody>
                  <a:tcPr/>
                </a:tc>
                <a:extLst>
                  <a:ext uri="{0D108BD9-81ED-4DB2-BD59-A6C34878D82A}">
                    <a16:rowId xmlns:a16="http://schemas.microsoft.com/office/drawing/2014/main" val="3389723610"/>
                  </a:ext>
                </a:extLst>
              </a:tr>
            </a:tbl>
          </a:graphicData>
        </a:graphic>
      </p:graphicFrame>
    </p:spTree>
    <p:extLst>
      <p:ext uri="{BB962C8B-B14F-4D97-AF65-F5344CB8AC3E}">
        <p14:creationId xmlns:p14="http://schemas.microsoft.com/office/powerpoint/2010/main" val="3566416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5150079-1840-4B89-B2FA-0D727BFDB52C}"/>
              </a:ext>
            </a:extLst>
          </p:cNvPr>
          <p:cNvSpPr txBox="1">
            <a:spLocks/>
          </p:cNvSpPr>
          <p:nvPr/>
        </p:nvSpPr>
        <p:spPr>
          <a:xfrm>
            <a:off x="1114096" y="1243657"/>
            <a:ext cx="9624661" cy="155818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a:ea typeface="+mn-ea"/>
                <a:cs typeface="+mn-cs"/>
                <a:sym typeface="Arial"/>
              </a:rPr>
              <a:t>Un panel de pruebas es una agrupación de métodos que aumenta la certeza y la precisión de los resultados, a la vez que ahorra mucho dinero.</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a:ea typeface="+mn-ea"/>
                <a:cs typeface="+mn-cs"/>
                <a:sym typeface="Arial"/>
              </a:rPr>
              <a:t>Simplifica la realización de pruebas para múltiples patógenos utilizando varios métodos.</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a:ea typeface="+mn-ea"/>
                <a:cs typeface="+mn-cs"/>
                <a:sym typeface="Arial"/>
              </a:rPr>
              <a:t>¡Diseñados para que los pedidos sean rápidos y fáciles!</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s-ES" sz="1600" b="0" i="0" u="none" strike="noStrike" kern="1200" cap="none" spc="0" normalizeH="0" baseline="0" noProof="0" dirty="0">
                <a:ln>
                  <a:noFill/>
                </a:ln>
                <a:solidFill>
                  <a:prstClr val="black"/>
                </a:solidFill>
                <a:effectLst/>
                <a:uLnTx/>
                <a:uFillTx/>
                <a:latin typeface="Arial"/>
                <a:ea typeface="+mn-ea"/>
                <a:cs typeface="+mn-cs"/>
                <a:sym typeface="Arial"/>
              </a:rPr>
              <a:t>Un buen " recordatorio " para que tengas más posibilidades de ser preciso en tus evaluaciones.</a:t>
            </a:r>
            <a:endParaRPr kumimoji="0" lang="en-US" sz="1600" b="0" i="0" u="none" strike="noStrike" kern="1200" cap="none" spc="0" normalizeH="0" baseline="0" noProof="0" dirty="0">
              <a:ln>
                <a:noFill/>
              </a:ln>
              <a:solidFill>
                <a:prstClr val="black"/>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D387A049-88E0-4CA2-8C78-33F404C18711}"/>
              </a:ext>
            </a:extLst>
          </p:cNvPr>
          <p:cNvSpPr txBox="1"/>
          <p:nvPr/>
        </p:nvSpPr>
        <p:spPr>
          <a:xfrm>
            <a:off x="1114096" y="150696"/>
            <a:ext cx="1035392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3000" dirty="0">
                <a:solidFill>
                  <a:srgbClr val="35ACDF"/>
                </a:solidFill>
                <a:latin typeface="Arial" panose="020B0604020202020204" pitchFamily="34" charset="0"/>
                <a:cs typeface="Arial" panose="020B0604020202020204" pitchFamily="34" charset="0"/>
              </a:rPr>
              <a:t>IGeneX y sus paneles de prueba simplifican el diagnóstico y ahorran dinero</a:t>
            </a:r>
            <a:endParaRPr kumimoji="0" lang="en-US" sz="3000" i="0"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sp>
        <p:nvSpPr>
          <p:cNvPr id="9" name="TextBox 8">
            <a:extLst>
              <a:ext uri="{FF2B5EF4-FFF2-40B4-BE49-F238E27FC236}">
                <a16:creationId xmlns:a16="http://schemas.microsoft.com/office/drawing/2014/main" id="{651BBC2E-8E8F-4924-BDF6-13036756B05D}"/>
              </a:ext>
            </a:extLst>
          </p:cNvPr>
          <p:cNvSpPr txBox="1"/>
          <p:nvPr/>
        </p:nvSpPr>
        <p:spPr>
          <a:xfrm>
            <a:off x="1464906" y="2942652"/>
            <a:ext cx="5728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800" b="1" u="sng" dirty="0">
                <a:solidFill>
                  <a:prstClr val="black"/>
                </a:solidFill>
              </a:rPr>
              <a:t>Ejemplo de los paneles de prueba más populares</a:t>
            </a:r>
            <a:endParaRPr kumimoji="0" lang="en-US" sz="1800" b="1" i="0" u="sng" strike="noStrike" kern="0" cap="none" spc="0" normalizeH="0" baseline="0" noProof="0" dirty="0">
              <a:ln>
                <a:noFill/>
              </a:ln>
              <a:solidFill>
                <a:prstClr val="black"/>
              </a:solidFill>
              <a:effectLst/>
              <a:uLnTx/>
              <a:uFillTx/>
              <a:latin typeface="Arial"/>
              <a:cs typeface="Arial"/>
              <a:sym typeface="Arial"/>
            </a:endParaRPr>
          </a:p>
        </p:txBody>
      </p:sp>
      <p:sp>
        <p:nvSpPr>
          <p:cNvPr id="10" name="Content Placeholder 2">
            <a:extLst>
              <a:ext uri="{FF2B5EF4-FFF2-40B4-BE49-F238E27FC236}">
                <a16:creationId xmlns:a16="http://schemas.microsoft.com/office/drawing/2014/main" id="{68AC394A-CBC3-4FFC-8AD7-E725FB2C07AD}"/>
              </a:ext>
            </a:extLst>
          </p:cNvPr>
          <p:cNvSpPr txBox="1">
            <a:spLocks/>
          </p:cNvSpPr>
          <p:nvPr/>
        </p:nvSpPr>
        <p:spPr>
          <a:xfrm>
            <a:off x="1114096" y="3405671"/>
            <a:ext cx="9913134" cy="263860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LTP1 - LYME/TBRF PANEL 1</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Incluye IgM </a:t>
            </a:r>
            <a:r>
              <a:rPr lang="en-US" sz="1600" dirty="0">
                <a:solidFill>
                  <a:prstClr val="black"/>
                </a:solidFill>
                <a:latin typeface="Arial"/>
              </a:rPr>
              <a:t>e </a:t>
            </a: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IgG ImmunoBlot para Lyme </a:t>
            </a:r>
            <a:r>
              <a:rPr lang="en-US" sz="1600" dirty="0">
                <a:solidFill>
                  <a:prstClr val="black"/>
                </a:solidFill>
                <a:latin typeface="Arial"/>
              </a:rPr>
              <a:t>y</a:t>
            </a: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 TBRF Borrelia.</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dirty="0">
                <a:solidFill>
                  <a:prstClr val="black"/>
                </a:solidFill>
                <a:latin typeface="Arial"/>
              </a:rPr>
              <a:t>Agrega</a:t>
            </a: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 una IFA para satisfacer los requerimientos de prueba de 2 fases necesarios para algunas aseguradoras</a:t>
            </a:r>
            <a:r>
              <a:rPr lang="en-US" sz="1600" dirty="0">
                <a:solidFill>
                  <a:prstClr val="black"/>
                </a:solidFill>
                <a:latin typeface="Arial"/>
              </a:rPr>
              <a: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b="1" dirty="0">
                <a:solidFill>
                  <a:prstClr val="black"/>
                </a:solidFill>
                <a:latin typeface="Arial"/>
              </a:rPr>
              <a:t>Ahorra </a:t>
            </a:r>
            <a:r>
              <a:rPr kumimoji="0" lang="en-US" sz="1600" b="1" i="0" u="none" strike="noStrike" kern="1200" cap="none" spc="0" normalizeH="0" baseline="0" noProof="0" dirty="0">
                <a:ln>
                  <a:noFill/>
                </a:ln>
                <a:solidFill>
                  <a:prstClr val="black"/>
                </a:solidFill>
                <a:effectLst/>
                <a:uLnTx/>
                <a:uFillTx/>
                <a:latin typeface="Arial"/>
                <a:ea typeface="+mn-ea"/>
                <a:cs typeface="+mn-cs"/>
                <a:sym typeface="Arial"/>
              </a:rPr>
              <a:t>$204.50 </a:t>
            </a:r>
            <a:r>
              <a:rPr lang="es-ES" sz="1600" dirty="0">
                <a:solidFill>
                  <a:prstClr val="black"/>
                </a:solidFill>
                <a:latin typeface="Arial"/>
              </a:rPr>
              <a:t>en comparación con ordenar las pruebas de forma individual.</a:t>
            </a:r>
            <a:endParaRPr kumimoji="0" lang="en-US" sz="1600" b="0" i="0" u="none" strike="noStrike" kern="1200" cap="none" spc="0" normalizeH="0" baseline="0" noProof="0" dirty="0">
              <a:ln>
                <a:noFill/>
              </a:ln>
              <a:solidFill>
                <a:prstClr val="black"/>
              </a:solidFill>
              <a:effectLst/>
              <a:uLnTx/>
              <a:uFillTx/>
              <a:latin typeface="Arial"/>
              <a:ea typeface="+mn-ea"/>
              <a:cs typeface="+mn-cs"/>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TBD6I - </a:t>
            </a:r>
            <a:r>
              <a:rPr kumimoji="0" lang="pt-BR" sz="1800" b="0" i="0" u="none" strike="noStrike" kern="1200" cap="none" spc="0" normalizeH="0" baseline="0" noProof="0" dirty="0">
                <a:ln>
                  <a:noFill/>
                </a:ln>
                <a:solidFill>
                  <a:prstClr val="black"/>
                </a:solidFill>
                <a:effectLst/>
                <a:uLnTx/>
                <a:uFillTx/>
                <a:latin typeface="Arial"/>
                <a:ea typeface="+mn-ea"/>
                <a:cs typeface="+mn-cs"/>
                <a:sym typeface="Arial"/>
              </a:rPr>
              <a:t>FIEBRE RECURRENTE TRANSMITIDA POR GARRAPATAS </a:t>
            </a:r>
            <a:r>
              <a:rPr kumimoji="0" lang="en-US" sz="1800" b="0" i="0" u="none" strike="noStrike" kern="1200" cap="none" spc="0" normalizeH="0" baseline="0" noProof="0" dirty="0">
                <a:ln>
                  <a:noFill/>
                </a:ln>
                <a:solidFill>
                  <a:prstClr val="black"/>
                </a:solidFill>
                <a:effectLst/>
                <a:uLnTx/>
                <a:uFillTx/>
                <a:latin typeface="Arial"/>
                <a:ea typeface="+mn-ea"/>
                <a:cs typeface="+mn-cs"/>
                <a:sym typeface="Arial"/>
              </a:rPr>
              <a:t>6I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LB, TBRF, Babesia microti and duncani, Bartonella, HME, HGA, R. rickettsia, R. typhi</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Incluye IFA, ImmunoBlot, PCR, FISH; </a:t>
            </a:r>
            <a:r>
              <a:rPr lang="en-US" sz="1600" dirty="0">
                <a:solidFill>
                  <a:prstClr val="black"/>
                </a:solidFill>
                <a:latin typeface="Arial"/>
              </a:rPr>
              <a:t>suero</a:t>
            </a:r>
            <a:r>
              <a:rPr kumimoji="0" lang="en-US" sz="1600" b="0" i="0" u="none" strike="noStrike" kern="1200" cap="none" spc="0" normalizeH="0" baseline="0" noProof="0" dirty="0">
                <a:ln>
                  <a:noFill/>
                </a:ln>
                <a:solidFill>
                  <a:prstClr val="black"/>
                </a:solidFill>
                <a:effectLst/>
                <a:uLnTx/>
                <a:uFillTx/>
                <a:latin typeface="Arial"/>
                <a:ea typeface="+mn-ea"/>
                <a:cs typeface="+mn-cs"/>
                <a:sym typeface="Arial"/>
              </a:rPr>
              <a:t> + muestra de sangre completa</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b="1" dirty="0">
                <a:solidFill>
                  <a:prstClr val="black"/>
                </a:solidFill>
                <a:latin typeface="Arial"/>
              </a:rPr>
              <a:t>Ahorra </a:t>
            </a:r>
            <a:r>
              <a:rPr kumimoji="0" lang="en-US" sz="1600" b="1" i="0" u="none" strike="noStrike" kern="1200" cap="none" spc="0" normalizeH="0" baseline="0" noProof="0" dirty="0">
                <a:ln>
                  <a:noFill/>
                </a:ln>
                <a:solidFill>
                  <a:prstClr val="black"/>
                </a:solidFill>
                <a:effectLst/>
                <a:uLnTx/>
                <a:uFillTx/>
                <a:latin typeface="Arial"/>
                <a:ea typeface="+mn-ea"/>
                <a:cs typeface="+mn-cs"/>
                <a:sym typeface="Arial"/>
              </a:rPr>
              <a:t>$1,308.50!</a:t>
            </a:r>
          </a:p>
        </p:txBody>
      </p:sp>
    </p:spTree>
    <p:extLst>
      <p:ext uri="{BB962C8B-B14F-4D97-AF65-F5344CB8AC3E}">
        <p14:creationId xmlns:p14="http://schemas.microsoft.com/office/powerpoint/2010/main" val="357183211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10118"/>
            <a:ext cx="779334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rPr>
              <a:t>Sobre IGeneX</a:t>
            </a:r>
            <a:endParaRPr kumimoji="0" lang="en-US" sz="3000" b="0" i="0" u="none" strike="noStrike" kern="0" cap="none" spc="50" normalizeH="0" baseline="0" noProof="0" dirty="0">
              <a:ln>
                <a:noFill/>
              </a:ln>
              <a:solidFill>
                <a:srgbClr val="35ACDF"/>
              </a:solidFill>
              <a:effectLst/>
              <a:uLnTx/>
              <a:uFillTx/>
              <a:latin typeface="Arial" panose="020B0604020202020204" pitchFamily="34" charset="0"/>
              <a:cs typeface="Arial" panose="020B0604020202020204" pitchFamily="34" charset="0"/>
              <a:sym typeface="Arial"/>
            </a:endParaRPr>
          </a:p>
        </p:txBody>
      </p:sp>
      <p:pic>
        <p:nvPicPr>
          <p:cNvPr id="4" name="Picture 2">
            <a:extLst>
              <a:ext uri="{FF2B5EF4-FFF2-40B4-BE49-F238E27FC236}">
                <a16:creationId xmlns:a16="http://schemas.microsoft.com/office/drawing/2014/main" id="{8053B011-E697-401B-83A1-C3B509D56B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
          <a:stretch/>
        </p:blipFill>
        <p:spPr bwMode="auto">
          <a:xfrm>
            <a:off x="6096000" y="10"/>
            <a:ext cx="6096000" cy="6073013"/>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854E5B-2787-4595-A7D8-15812C7FAF1F}"/>
              </a:ext>
            </a:extLst>
          </p:cNvPr>
          <p:cNvSpPr txBox="1"/>
          <p:nvPr/>
        </p:nvSpPr>
        <p:spPr>
          <a:xfrm>
            <a:off x="7475586" y="5378458"/>
            <a:ext cx="225526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000000"/>
                </a:solidFill>
                <a:effectLst/>
                <a:uLnTx/>
                <a:uFillTx/>
                <a:latin typeface="Arial"/>
                <a:cs typeface="Arial"/>
                <a:sym typeface="Arial"/>
              </a:rPr>
              <a:t>Dr. Jyotsna Shah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000000"/>
                </a:solidFill>
                <a:effectLst/>
                <a:uLnTx/>
                <a:uFillTx/>
                <a:latin typeface="Arial"/>
                <a:cs typeface="Arial"/>
                <a:sym typeface="Arial"/>
              </a:rPr>
              <a:t>President &amp; Laboratory Director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1" u="none" strike="noStrike" kern="0" cap="none" spc="0" normalizeH="0" baseline="0" noProof="0" dirty="0">
                <a:ln>
                  <a:noFill/>
                </a:ln>
                <a:solidFill>
                  <a:srgbClr val="000000"/>
                </a:solidFill>
                <a:effectLst/>
                <a:uLnTx/>
                <a:uFillTx/>
                <a:latin typeface="Arial"/>
                <a:cs typeface="Arial"/>
                <a:sym typeface="Arial"/>
              </a:rPr>
              <a:t>IGeneX, Inc.</a:t>
            </a:r>
          </a:p>
        </p:txBody>
      </p:sp>
      <p:sp>
        <p:nvSpPr>
          <p:cNvPr id="7" name="Content Placeholder 2">
            <a:extLst>
              <a:ext uri="{FF2B5EF4-FFF2-40B4-BE49-F238E27FC236}">
                <a16:creationId xmlns:a16="http://schemas.microsoft.com/office/drawing/2014/main" id="{034451A3-5C3E-4B4E-8162-51DE60656A20}"/>
              </a:ext>
            </a:extLst>
          </p:cNvPr>
          <p:cNvSpPr txBox="1">
            <a:spLocks/>
          </p:cNvSpPr>
          <p:nvPr/>
        </p:nvSpPr>
        <p:spPr>
          <a:xfrm>
            <a:off x="305392" y="1410537"/>
            <a:ext cx="5475976" cy="403692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Al servicio de la comunidad que sufre de Lyme y demás enfermedades transmitidas por garrapatas desde hace casi 30 años.</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Pruebas integrales</a:t>
            </a:r>
          </a:p>
          <a:p>
            <a:pPr lvl="1">
              <a:buClrTx/>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Muchas enfermedades:</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Lyme, TBRF, Bartonella, Babesia, Anaplasma, Ehrlichia, Rickettsia, COVID-19.</a:t>
            </a:r>
          </a:p>
          <a:p>
            <a:pPr lvl="1">
              <a:buClrTx/>
              <a:buFont typeface="Arial" panose="020B0604020202020204" pitchFamily="34" charset="0"/>
              <a:buChar char="-"/>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Muchos métodos: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PCR, Western Blots, IgXSpot, ImmunoBlots, FISH, IFA.</a:t>
            </a:r>
          </a:p>
          <a:p>
            <a:pPr lvl="1">
              <a:buClrTx/>
              <a:buFont typeface="Arial" panose="020B0604020202020204" pitchFamily="34" charset="0"/>
              <a:buChar char="-"/>
              <a:defRPr/>
            </a:pPr>
            <a:r>
              <a:rPr lang="en-US" sz="1200" b="1" dirty="0">
                <a:solidFill>
                  <a:prstClr val="black"/>
                </a:solidFill>
                <a:latin typeface="Arial" panose="020B0604020202020204" pitchFamily="34" charset="0"/>
                <a:cs typeface="Arial" panose="020B0604020202020204" pitchFamily="34" charset="0"/>
              </a:rPr>
              <a:t>Con mayor precisión: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ImmunoBlots have proven to be nearly twice as sensitive as two-tier testing.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Certificado – </a:t>
            </a:r>
            <a:r>
              <a:rPr kumimoji="0" lang="es-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IGeneX está completamente certificado por CLIA/CMS, además tiene licencia para operar en los 50 estados, incluyendo Nueva York.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878005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48686" y="178431"/>
            <a:ext cx="10914194" cy="907531"/>
          </a:xfrm>
        </p:spPr>
        <p:txBody>
          <a:bodyPr>
            <a:noAutofit/>
          </a:bodyPr>
          <a:lstStyle/>
          <a:p>
            <a:r>
              <a:rPr lang="es-ES" sz="2800" dirty="0">
                <a:solidFill>
                  <a:srgbClr val="35ACDF"/>
                </a:solidFill>
                <a:latin typeface="+mj-lt"/>
                <a:ea typeface="Helvetica Neue" panose="02000503000000020004" pitchFamily="2" charset="0"/>
                <a:cs typeface="Helvetica Neue" panose="02000503000000020004" pitchFamily="2" charset="0"/>
              </a:rPr>
              <a:t>Más de 10,000 doctores a lo largo de América Central y del Norte usan IGeneX</a:t>
            </a:r>
            <a:endParaRPr lang="en-US" sz="2800" dirty="0">
              <a:solidFill>
                <a:srgbClr val="35ACDF"/>
              </a:solidFill>
              <a:latin typeface="+mj-lt"/>
              <a:ea typeface="Helvetica Neue" panose="02000503000000020004" pitchFamily="2" charset="0"/>
              <a:cs typeface="Helvetica Neue" panose="02000503000000020004" pitchFamily="2" charset="0"/>
            </a:endParaRPr>
          </a:p>
        </p:txBody>
      </p:sp>
      <p:pic>
        <p:nvPicPr>
          <p:cNvPr id="4" name="Picture 2" descr="igenex doctors">
            <a:extLst>
              <a:ext uri="{FF2B5EF4-FFF2-40B4-BE49-F238E27FC236}">
                <a16:creationId xmlns:a16="http://schemas.microsoft.com/office/drawing/2014/main" id="{B4C6B6E4-3F81-418F-566B-C9E4B362E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73" y="1399884"/>
            <a:ext cx="5967415" cy="39782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C6A43A4-D11A-D6AE-AF26-4C7E9B8BC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602" y="1438348"/>
            <a:ext cx="1798092" cy="923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E1C112-AD66-5E03-ADA3-3FF4B2039B18}"/>
              </a:ext>
            </a:extLst>
          </p:cNvPr>
          <p:cNvPicPr>
            <a:picLocks noChangeAspect="1"/>
          </p:cNvPicPr>
          <p:nvPr/>
        </p:nvPicPr>
        <p:blipFill>
          <a:blip r:embed="rId4"/>
          <a:stretch>
            <a:fillRect/>
          </a:stretch>
        </p:blipFill>
        <p:spPr>
          <a:xfrm>
            <a:off x="9966562" y="2734070"/>
            <a:ext cx="1989612" cy="708888"/>
          </a:xfrm>
          <a:prstGeom prst="rect">
            <a:avLst/>
          </a:prstGeom>
        </p:spPr>
      </p:pic>
      <p:pic>
        <p:nvPicPr>
          <p:cNvPr id="8" name="Picture 6" descr="Integrative Medical Institute of Orange County">
            <a:extLst>
              <a:ext uri="{FF2B5EF4-FFF2-40B4-BE49-F238E27FC236}">
                <a16:creationId xmlns:a16="http://schemas.microsoft.com/office/drawing/2014/main" id="{AF79A074-2CA1-807F-9819-FA5BC801B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5578" y="5116584"/>
            <a:ext cx="2619417" cy="5231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ouratmd">
            <a:extLst>
              <a:ext uri="{FF2B5EF4-FFF2-40B4-BE49-F238E27FC236}">
                <a16:creationId xmlns:a16="http://schemas.microsoft.com/office/drawing/2014/main" id="{FB9832E2-14FA-4D09-F1EE-275E3F1B77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059" y="1637995"/>
            <a:ext cx="2717699" cy="5231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AB1D92F-6B06-F451-2622-EF7145836D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1902" y="2811392"/>
            <a:ext cx="2717700" cy="5959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TC Integrated Healthcare formerly Chiropractic Transformation Center">
            <a:extLst>
              <a:ext uri="{FF2B5EF4-FFF2-40B4-BE49-F238E27FC236}">
                <a16:creationId xmlns:a16="http://schemas.microsoft.com/office/drawing/2014/main" id="{4EF513F6-D292-FD2A-6A9E-4F8E922A5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6207" y="4011715"/>
            <a:ext cx="2560323" cy="622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AA320287-2B9F-7FF2-A2FC-C13E4C31D12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3907" y="4984232"/>
            <a:ext cx="19050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Lydia Corn MD">
            <a:extLst>
              <a:ext uri="{FF2B5EF4-FFF2-40B4-BE49-F238E27FC236}">
                <a16:creationId xmlns:a16="http://schemas.microsoft.com/office/drawing/2014/main" id="{37E9C944-B782-17AB-B533-A2A4663101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46130" y="4050231"/>
            <a:ext cx="1630476" cy="54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97871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48686" y="178431"/>
            <a:ext cx="10914194" cy="907531"/>
          </a:xfrm>
        </p:spPr>
        <p:txBody>
          <a:bodyPr>
            <a:noAutofit/>
          </a:bodyPr>
          <a:lstStyle/>
          <a:p>
            <a:r>
              <a:rPr lang="es-ES" sz="2800" dirty="0">
                <a:solidFill>
                  <a:srgbClr val="35ACDF"/>
                </a:solidFill>
                <a:latin typeface="+mj-lt"/>
                <a:ea typeface="Helvetica Neue" panose="02000503000000020004" pitchFamily="2" charset="0"/>
                <a:cs typeface="Helvetica Neue" panose="02000503000000020004" pitchFamily="2" charset="0"/>
              </a:rPr>
              <a:t>Sucursales nacionales del Cenarem</a:t>
            </a:r>
            <a:endParaRPr lang="en-US" sz="2800" dirty="0">
              <a:solidFill>
                <a:srgbClr val="35ACDF"/>
              </a:solidFill>
              <a:latin typeface="+mj-lt"/>
              <a:ea typeface="Helvetica Neue" panose="02000503000000020004" pitchFamily="2" charset="0"/>
              <a:cs typeface="Helvetica Neue" panose="02000503000000020004" pitchFamily="2" charset="0"/>
            </a:endParaRPr>
          </a:p>
        </p:txBody>
      </p:sp>
      <p:sp>
        <p:nvSpPr>
          <p:cNvPr id="16" name="TextBox 15">
            <a:extLst>
              <a:ext uri="{FF2B5EF4-FFF2-40B4-BE49-F238E27FC236}">
                <a16:creationId xmlns:a16="http://schemas.microsoft.com/office/drawing/2014/main" id="{D0D39C6B-E739-3280-34DF-806DDE2F3D47}"/>
              </a:ext>
            </a:extLst>
          </p:cNvPr>
          <p:cNvSpPr txBox="1"/>
          <p:nvPr/>
        </p:nvSpPr>
        <p:spPr>
          <a:xfrm>
            <a:off x="638154" y="1015626"/>
            <a:ext cx="6104372" cy="4778231"/>
          </a:xfrm>
          <a:prstGeom prst="rect">
            <a:avLst/>
          </a:prstGeom>
          <a:noFill/>
        </p:spPr>
        <p:txBody>
          <a:bodyPr wrap="square">
            <a:spAutoFit/>
          </a:bodyPr>
          <a:lstStyle/>
          <a:p>
            <a:r>
              <a:rPr lang="en-US" sz="1050" b="1" dirty="0"/>
              <a:t>*Corporativo Ciudad de México</a:t>
            </a:r>
          </a:p>
          <a:p>
            <a:r>
              <a:rPr lang="en-US" sz="1050" dirty="0"/>
              <a:t>Av barranca del muerto #28, Col Credito Constructor</a:t>
            </a:r>
          </a:p>
          <a:p>
            <a:r>
              <a:rPr lang="en-US" sz="1050" dirty="0"/>
              <a:t>Delegación Benito Juárez</a:t>
            </a:r>
          </a:p>
          <a:p>
            <a:r>
              <a:rPr lang="en-US" sz="1050" dirty="0"/>
              <a:t>CP: 03940, Ciudad de México, México</a:t>
            </a:r>
          </a:p>
          <a:p>
            <a:endParaRPr lang="en-US" sz="1050" dirty="0"/>
          </a:p>
          <a:p>
            <a:r>
              <a:rPr lang="en-US" sz="1050" b="1" dirty="0"/>
              <a:t>*Sucursal Estado De México Plaza Naucalli (Pediátrico)</a:t>
            </a:r>
          </a:p>
          <a:p>
            <a:r>
              <a:rPr lang="en-US" sz="1050" dirty="0"/>
              <a:t>Boulevard De La Santa Cruz #166, Local 4-c</a:t>
            </a:r>
          </a:p>
          <a:p>
            <a:r>
              <a:rPr lang="en-US" sz="1050" dirty="0"/>
              <a:t>Col Santa Cruz Acatlán</a:t>
            </a:r>
          </a:p>
          <a:p>
            <a:r>
              <a:rPr lang="en-US" sz="1050" dirty="0"/>
              <a:t>CP: 53150, Municipio Naucalpan de Juárez, Estado de México</a:t>
            </a:r>
          </a:p>
          <a:p>
            <a:endParaRPr lang="en-US" sz="1050" dirty="0"/>
          </a:p>
          <a:p>
            <a:r>
              <a:rPr lang="en-US" sz="1050" b="1" dirty="0"/>
              <a:t>*Sucursal Manuel Acuña Matriz Jalisco</a:t>
            </a:r>
          </a:p>
          <a:p>
            <a:r>
              <a:rPr lang="en-US" sz="1050" dirty="0"/>
              <a:t>Av Manuel Acuña #2493</a:t>
            </a:r>
          </a:p>
          <a:p>
            <a:r>
              <a:rPr lang="en-US" sz="1050" dirty="0"/>
              <a:t>Col Ladrón de Guevara</a:t>
            </a:r>
          </a:p>
          <a:p>
            <a:r>
              <a:rPr lang="en-US" sz="1050" dirty="0"/>
              <a:t>CP: 45050, Guadalajara, Jalisco</a:t>
            </a:r>
          </a:p>
          <a:p>
            <a:endParaRPr lang="en-US" sz="1050" dirty="0"/>
          </a:p>
          <a:p>
            <a:r>
              <a:rPr lang="en-US" sz="1050" b="1" dirty="0"/>
              <a:t>*Sucursal San Jorge (Pediátrico)</a:t>
            </a:r>
          </a:p>
          <a:p>
            <a:r>
              <a:rPr lang="en-US" sz="1050" dirty="0"/>
              <a:t>Calle San Jorge #510, local 2</a:t>
            </a:r>
          </a:p>
          <a:p>
            <a:r>
              <a:rPr lang="en-US" sz="1050" dirty="0"/>
              <a:t>Col Seattle</a:t>
            </a:r>
          </a:p>
          <a:p>
            <a:r>
              <a:rPr lang="en-US" sz="1050" dirty="0"/>
              <a:t>CP: 45150, Zapopan, Jalisco</a:t>
            </a:r>
          </a:p>
          <a:p>
            <a:endParaRPr lang="en-US" sz="1050" dirty="0"/>
          </a:p>
          <a:p>
            <a:r>
              <a:rPr lang="en-US" sz="1050" b="1" dirty="0"/>
              <a:t>*Sucursal Plaza Ubika Nueva Galicia</a:t>
            </a:r>
          </a:p>
          <a:p>
            <a:r>
              <a:rPr lang="en-US" sz="1050" dirty="0"/>
              <a:t>Prolongación Mariano Otero #1519, Plaza Ubika Nueva Galicia, Local 23</a:t>
            </a:r>
          </a:p>
          <a:p>
            <a:r>
              <a:rPr lang="en-US" sz="1050" dirty="0"/>
              <a:t>Col La Tijera</a:t>
            </a:r>
          </a:p>
          <a:p>
            <a:r>
              <a:rPr lang="en-US" sz="1050" dirty="0"/>
              <a:t>CP: 45645 Tlajomulco De Zúñiga, Jalisco</a:t>
            </a:r>
          </a:p>
          <a:p>
            <a:endParaRPr lang="en-US" sz="1050" dirty="0"/>
          </a:p>
          <a:p>
            <a:r>
              <a:rPr lang="en-US" sz="1050" b="1" dirty="0"/>
              <a:t>*Sucursal Tijuana</a:t>
            </a:r>
          </a:p>
          <a:p>
            <a:r>
              <a:rPr lang="en-US" sz="1050" dirty="0"/>
              <a:t>Blvd. Gustavo Diaz Ordaz #13251, Plaza las Palmas, Local B4</a:t>
            </a:r>
          </a:p>
          <a:p>
            <a:r>
              <a:rPr lang="en-US" sz="1050" dirty="0"/>
              <a:t>Col La escondida, Delegación La Meza</a:t>
            </a:r>
          </a:p>
          <a:p>
            <a:r>
              <a:rPr lang="en-US" sz="1050" dirty="0"/>
              <a:t>CP: 22106, Tijuana, B. C.</a:t>
            </a:r>
          </a:p>
        </p:txBody>
      </p:sp>
      <p:sp>
        <p:nvSpPr>
          <p:cNvPr id="18" name="TextBox 17">
            <a:extLst>
              <a:ext uri="{FF2B5EF4-FFF2-40B4-BE49-F238E27FC236}">
                <a16:creationId xmlns:a16="http://schemas.microsoft.com/office/drawing/2014/main" id="{CCA53C86-40C2-8B52-ED2B-CB34A6846063}"/>
              </a:ext>
            </a:extLst>
          </p:cNvPr>
          <p:cNvSpPr txBox="1"/>
          <p:nvPr/>
        </p:nvSpPr>
        <p:spPr>
          <a:xfrm>
            <a:off x="7001190" y="1015626"/>
            <a:ext cx="6104372" cy="4778231"/>
          </a:xfrm>
          <a:prstGeom prst="rect">
            <a:avLst/>
          </a:prstGeom>
          <a:noFill/>
        </p:spPr>
        <p:txBody>
          <a:bodyPr wrap="square">
            <a:spAutoFit/>
          </a:bodyPr>
          <a:lstStyle/>
          <a:p>
            <a:r>
              <a:rPr lang="en-US" sz="1050" b="1" dirty="0"/>
              <a:t>*Sucursal Monterrey Matriz</a:t>
            </a:r>
          </a:p>
          <a:p>
            <a:r>
              <a:rPr lang="en-US" sz="1050" dirty="0"/>
              <a:t>Av Constitución #2000 Interior “A”</a:t>
            </a:r>
          </a:p>
          <a:p>
            <a:r>
              <a:rPr lang="en-US" sz="1050" dirty="0"/>
              <a:t>Dol Obispado</a:t>
            </a:r>
          </a:p>
          <a:p>
            <a:r>
              <a:rPr lang="en-US" sz="1050" dirty="0"/>
              <a:t>CP: 64060, Monterrey, N.L.</a:t>
            </a:r>
          </a:p>
          <a:p>
            <a:endParaRPr lang="en-US" sz="1050" dirty="0"/>
          </a:p>
          <a:p>
            <a:r>
              <a:rPr lang="en-US" sz="1050" b="1" dirty="0"/>
              <a:t>*Sucursal Monterrey</a:t>
            </a:r>
          </a:p>
          <a:p>
            <a:r>
              <a:rPr lang="en-US" sz="1050" dirty="0"/>
              <a:t>Av Simon Bolivar #917</a:t>
            </a:r>
          </a:p>
          <a:p>
            <a:r>
              <a:rPr lang="en-US" sz="1050" dirty="0"/>
              <a:t>Col Mitras Sur</a:t>
            </a:r>
          </a:p>
          <a:p>
            <a:r>
              <a:rPr lang="en-US" sz="1050" dirty="0"/>
              <a:t>CP: 64020, Monterrey, N.L.</a:t>
            </a:r>
          </a:p>
          <a:p>
            <a:endParaRPr lang="en-US" sz="1050" dirty="0"/>
          </a:p>
          <a:p>
            <a:r>
              <a:rPr lang="en-US" sz="1050" b="1" dirty="0"/>
              <a:t>*Sucursal Los Mochis Matriz Sinaloa</a:t>
            </a:r>
          </a:p>
          <a:p>
            <a:r>
              <a:rPr lang="en-US" sz="1050" dirty="0"/>
              <a:t>Blvd Jiquilpan #615, Interior “B”</a:t>
            </a:r>
          </a:p>
          <a:p>
            <a:r>
              <a:rPr lang="en-US" sz="1050" dirty="0"/>
              <a:t>Col Jiquilpan</a:t>
            </a:r>
          </a:p>
          <a:p>
            <a:r>
              <a:rPr lang="en-US" sz="1050" dirty="0"/>
              <a:t>CP: 81220, Los Mochis, Sinaloa</a:t>
            </a:r>
          </a:p>
          <a:p>
            <a:endParaRPr lang="en-US" sz="1050" dirty="0"/>
          </a:p>
          <a:p>
            <a:r>
              <a:rPr lang="en-US" sz="1050" b="1" dirty="0"/>
              <a:t>*Sucursal Los Mochis Javier Mina</a:t>
            </a:r>
          </a:p>
          <a:p>
            <a:r>
              <a:rPr lang="en-US" sz="1050" dirty="0"/>
              <a:t>Calle Javier Mina #101, Local #2</a:t>
            </a:r>
          </a:p>
          <a:p>
            <a:r>
              <a:rPr lang="en-US" sz="1050" dirty="0"/>
              <a:t>Col Centro</a:t>
            </a:r>
          </a:p>
          <a:p>
            <a:r>
              <a:rPr lang="en-US" sz="1050" dirty="0"/>
              <a:t>CP: 81200, Los Mochis, Sinaloa</a:t>
            </a:r>
          </a:p>
          <a:p>
            <a:endParaRPr lang="en-US" sz="1050" dirty="0"/>
          </a:p>
          <a:p>
            <a:r>
              <a:rPr lang="en-US" sz="1050" b="1" dirty="0"/>
              <a:t>*Sucursal Culiacán</a:t>
            </a:r>
          </a:p>
          <a:p>
            <a:r>
              <a:rPr lang="en-US" sz="1050" dirty="0"/>
              <a:t>Rafael Buelna #396 Pte</a:t>
            </a:r>
          </a:p>
          <a:p>
            <a:r>
              <a:rPr lang="en-US" sz="1050" dirty="0"/>
              <a:t>Col Centro Culiacán</a:t>
            </a:r>
          </a:p>
          <a:p>
            <a:r>
              <a:rPr lang="en-US" sz="1050" dirty="0"/>
              <a:t>CP: 80000, Sinaloa</a:t>
            </a:r>
          </a:p>
          <a:p>
            <a:endParaRPr lang="en-US" sz="1050" dirty="0"/>
          </a:p>
          <a:p>
            <a:r>
              <a:rPr lang="en-US" sz="1050" b="1" dirty="0"/>
              <a:t>*Sucursal Puebla</a:t>
            </a:r>
          </a:p>
          <a:p>
            <a:r>
              <a:rPr lang="en-US" sz="1050" dirty="0"/>
              <a:t>Av Pinos #5701</a:t>
            </a:r>
          </a:p>
          <a:p>
            <a:r>
              <a:rPr lang="en-US" sz="1050" dirty="0"/>
              <a:t>Col Santa Cruz Buenavista</a:t>
            </a:r>
          </a:p>
          <a:p>
            <a:r>
              <a:rPr lang="en-US" sz="1050" dirty="0"/>
              <a:t>CP: 72150, Puebla, Puebla</a:t>
            </a:r>
          </a:p>
        </p:txBody>
      </p:sp>
    </p:spTree>
    <p:extLst>
      <p:ext uri="{BB962C8B-B14F-4D97-AF65-F5344CB8AC3E}">
        <p14:creationId xmlns:p14="http://schemas.microsoft.com/office/powerpoint/2010/main" val="136626830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1003290" y="309957"/>
            <a:ext cx="9579092" cy="708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s-ES" sz="2800" dirty="0">
                <a:solidFill>
                  <a:srgbClr val="35ACDF"/>
                </a:solidFill>
              </a:rPr>
              <a:t>Evolución de las pruebas diagnósticas para Lyme</a:t>
            </a:r>
            <a:endParaRPr lang="en-US" sz="2800" dirty="0">
              <a:solidFill>
                <a:srgbClr val="35ACDF"/>
              </a:solidFill>
            </a:endParaRPr>
          </a:p>
        </p:txBody>
      </p:sp>
      <p:sp>
        <p:nvSpPr>
          <p:cNvPr id="16" name="Content Placeholder 5"/>
          <p:cNvSpPr txBox="1">
            <a:spLocks/>
          </p:cNvSpPr>
          <p:nvPr/>
        </p:nvSpPr>
        <p:spPr>
          <a:xfrm>
            <a:off x="561736" y="1532660"/>
            <a:ext cx="10461305" cy="393319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spcAft>
                <a:spcPts val="1800"/>
              </a:spcAft>
              <a:buClrTx/>
              <a:buFont typeface="+mj-lt"/>
              <a:buAutoNum type="arabicPeriod"/>
            </a:pPr>
            <a:r>
              <a:rPr lang="es-ES" sz="2200" dirty="0">
                <a:latin typeface="Arial" panose="020B0604020202020204" pitchFamily="34" charset="0"/>
                <a:cs typeface="Arial" panose="020B0604020202020204" pitchFamily="34" charset="0"/>
              </a:rPr>
              <a:t>Las pruebas para la detección de la enfermedad de Lyme iniciaron con ensayos de inmunofluorescencia (IFA), los cuales son métodos sencillos y de baja tecnología, que resultaron ser inexactos.</a:t>
            </a:r>
          </a:p>
          <a:p>
            <a:pPr marL="514350" indent="-514350">
              <a:spcAft>
                <a:spcPts val="1800"/>
              </a:spcAft>
              <a:buClrTx/>
              <a:buFont typeface="+mj-lt"/>
              <a:buAutoNum type="arabicPeriod"/>
            </a:pPr>
            <a:r>
              <a:rPr lang="es-ES" sz="2200" dirty="0">
                <a:latin typeface="Arial" panose="020B0604020202020204" pitchFamily="34" charset="0"/>
                <a:cs typeface="Arial" panose="020B0604020202020204" pitchFamily="34" charset="0"/>
              </a:rPr>
              <a:t>Se desarrolló la prueba ELISA (enzimoinmunoanálisis de adsorción), que buscaba automatizar la tecnología IFA para que esta pudiera ser realizada de forma rápida y con mayor precisión, sin embargo,  seguía siendo propensa a falsos positivos y negativos.</a:t>
            </a:r>
          </a:p>
          <a:p>
            <a:pPr marL="514350" indent="-514350">
              <a:spcAft>
                <a:spcPts val="1800"/>
              </a:spcAft>
              <a:buClrTx/>
              <a:buFont typeface="+mj-lt"/>
              <a:buAutoNum type="arabicPeriod"/>
            </a:pPr>
            <a:r>
              <a:rPr lang="es-ES" sz="2200" dirty="0">
                <a:latin typeface="Arial" panose="020B0604020202020204" pitchFamily="34" charset="0"/>
                <a:cs typeface="Arial" panose="020B0604020202020204" pitchFamily="34" charset="0"/>
              </a:rPr>
              <a:t>Luego se desarrolló el Western Blot como un esfuerzo de obtener resultados más fiables para Lyme.</a:t>
            </a:r>
          </a:p>
        </p:txBody>
      </p:sp>
    </p:spTree>
    <p:extLst>
      <p:ext uri="{BB962C8B-B14F-4D97-AF65-F5344CB8AC3E}">
        <p14:creationId xmlns:p14="http://schemas.microsoft.com/office/powerpoint/2010/main" val="162552796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214;p16">
            <a:extLst>
              <a:ext uri="{FF2B5EF4-FFF2-40B4-BE49-F238E27FC236}">
                <a16:creationId xmlns:a16="http://schemas.microsoft.com/office/drawing/2014/main" id="{AD2712DF-668B-8E4F-A415-CE52302EDC32}"/>
              </a:ext>
            </a:extLst>
          </p:cNvPr>
          <p:cNvSpPr txBox="1">
            <a:spLocks/>
          </p:cNvSpPr>
          <p:nvPr/>
        </p:nvSpPr>
        <p:spPr>
          <a:xfrm>
            <a:off x="822419" y="246105"/>
            <a:ext cx="6944844" cy="7086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35ACDF"/>
              </a:buClr>
              <a:buSzPts val="3200"/>
              <a:buFont typeface="Helvetica Neue Light"/>
              <a:buNone/>
            </a:pPr>
            <a:r>
              <a:rPr lang="es-ES" sz="2800" dirty="0">
                <a:solidFill>
                  <a:srgbClr val="35ACDF"/>
                </a:solidFill>
              </a:rPr>
              <a:t>Introducción de las Pruebas en Dos Fases</a:t>
            </a:r>
          </a:p>
        </p:txBody>
      </p:sp>
      <p:sp>
        <p:nvSpPr>
          <p:cNvPr id="2" name="Content Placeholder 2">
            <a:extLst>
              <a:ext uri="{FF2B5EF4-FFF2-40B4-BE49-F238E27FC236}">
                <a16:creationId xmlns:a16="http://schemas.microsoft.com/office/drawing/2014/main" id="{E4D5265C-760F-C769-15A7-A8832C1A21A9}"/>
              </a:ext>
            </a:extLst>
          </p:cNvPr>
          <p:cNvSpPr txBox="1">
            <a:spLocks/>
          </p:cNvSpPr>
          <p:nvPr/>
        </p:nvSpPr>
        <p:spPr>
          <a:xfrm>
            <a:off x="125558" y="2509410"/>
            <a:ext cx="5836226" cy="285902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buClrTx/>
              <a:buFont typeface="Arial" panose="020B0604020202020204" pitchFamily="34" charset="0"/>
              <a:buNone/>
            </a:pPr>
            <a:r>
              <a:rPr lang="es-ES" sz="1600" b="1" dirty="0">
                <a:cs typeface="Arial" panose="020B0604020202020204" pitchFamily="34" charset="0"/>
              </a:rPr>
              <a:t>PROBLEMAS CON LAS PRUEBAS DE DOS NIVELES</a:t>
            </a:r>
          </a:p>
          <a:p>
            <a:pPr marL="36900" indent="0">
              <a:buClrTx/>
              <a:buFont typeface="Arial" panose="020B0604020202020204" pitchFamily="34" charset="0"/>
              <a:buNone/>
            </a:pPr>
            <a:endParaRPr lang="en-US" sz="1600" b="1" dirty="0">
              <a:cs typeface="Arial" panose="020B0604020202020204" pitchFamily="34" charset="0"/>
            </a:endParaRPr>
          </a:p>
          <a:p>
            <a:pPr>
              <a:buClrTx/>
            </a:pPr>
            <a:r>
              <a:rPr lang="es-ES" sz="2000" dirty="0">
                <a:cs typeface="Arial" panose="020B0604020202020204" pitchFamily="34" charset="0"/>
              </a:rPr>
              <a:t>¡La sensibilidad de la ELISA en algunos laboratorios no es mejor que cualquier juego de azar! Esto no sería aceptable para ninguna otra enfermedad, ni para el cáncer, ni para el VIH-SIDA, ni para cualquier otra.</a:t>
            </a:r>
          </a:p>
          <a:p>
            <a:pPr>
              <a:buClrTx/>
            </a:pPr>
            <a:endParaRPr lang="en-US" sz="2000" dirty="0">
              <a:cs typeface="Arial" panose="020B0604020202020204" pitchFamily="34" charset="0"/>
            </a:endParaRPr>
          </a:p>
          <a:p>
            <a:pPr>
              <a:buClrTx/>
            </a:pPr>
            <a:r>
              <a:rPr lang="es-ES" sz="2000" dirty="0">
                <a:cs typeface="Arial" panose="020B0604020202020204" pitchFamily="34" charset="0"/>
              </a:rPr>
              <a:t>Aunque se realiza el segundo paso, debido a que el Western Blot y el segundo ELISA son casi igual de insensibles y no son altamente específicos, muchos resultados siguen siendo imprecisos.</a:t>
            </a:r>
            <a:endParaRPr lang="en-US" sz="2000" dirty="0">
              <a:cs typeface="Arial" panose="020B0604020202020204" pitchFamily="34" charset="0"/>
            </a:endParaRPr>
          </a:p>
        </p:txBody>
      </p:sp>
      <p:sp>
        <p:nvSpPr>
          <p:cNvPr id="4" name="TextBox 3">
            <a:extLst>
              <a:ext uri="{FF2B5EF4-FFF2-40B4-BE49-F238E27FC236}">
                <a16:creationId xmlns:a16="http://schemas.microsoft.com/office/drawing/2014/main" id="{570D0D21-8825-C43D-B516-A391F867432A}"/>
              </a:ext>
            </a:extLst>
          </p:cNvPr>
          <p:cNvSpPr txBox="1"/>
          <p:nvPr/>
        </p:nvSpPr>
        <p:spPr>
          <a:xfrm>
            <a:off x="489857" y="1101833"/>
            <a:ext cx="10667877" cy="872034"/>
          </a:xfrm>
          <a:prstGeom prst="rect">
            <a:avLst/>
          </a:prstGeom>
          <a:noFill/>
        </p:spPr>
        <p:txBody>
          <a:bodyPr wrap="square">
            <a:spAutoFit/>
          </a:bodyPr>
          <a:lstStyle/>
          <a:p>
            <a:pPr marL="0" indent="0">
              <a:lnSpc>
                <a:spcPct val="150000"/>
              </a:lnSpc>
              <a:buClrTx/>
              <a:buNone/>
            </a:pPr>
            <a:r>
              <a:rPr lang="es-ES" sz="1800" dirty="0">
                <a:cs typeface="Arial" panose="020B0604020202020204" pitchFamily="34" charset="0"/>
              </a:rPr>
              <a:t>La idea es empezar con una prueba ELISA </a:t>
            </a:r>
            <a:r>
              <a:rPr lang="es-ES" sz="1800" b="1" i="1" dirty="0">
                <a:cs typeface="Arial" panose="020B0604020202020204" pitchFamily="34" charset="0"/>
              </a:rPr>
              <a:t>MUY SENSIBLE </a:t>
            </a:r>
            <a:r>
              <a:rPr lang="es-ES" sz="1800" dirty="0">
                <a:cs typeface="Arial" panose="020B0604020202020204" pitchFamily="34" charset="0"/>
              </a:rPr>
              <a:t>como primer paso y luego, como segundo paso, hacer un Western Blot </a:t>
            </a:r>
            <a:r>
              <a:rPr lang="es-ES" sz="1800" b="1" i="1" dirty="0">
                <a:cs typeface="Arial" panose="020B0604020202020204" pitchFamily="34" charset="0"/>
              </a:rPr>
              <a:t>MUY ESPECÍFICO </a:t>
            </a:r>
            <a:r>
              <a:rPr lang="es-ES" sz="1800" dirty="0">
                <a:cs typeface="Arial" panose="020B0604020202020204" pitchFamily="34" charset="0"/>
              </a:rPr>
              <a:t>u otra prueba ELISA para detectar los falsos positivos.</a:t>
            </a:r>
            <a:endParaRPr lang="en-US" sz="1800" dirty="0">
              <a:cs typeface="Arial" panose="020B0604020202020204" pitchFamily="34" charset="0"/>
            </a:endParaRPr>
          </a:p>
        </p:txBody>
      </p:sp>
      <p:graphicFrame>
        <p:nvGraphicFramePr>
          <p:cNvPr id="6" name="Table 5">
            <a:extLst>
              <a:ext uri="{FF2B5EF4-FFF2-40B4-BE49-F238E27FC236}">
                <a16:creationId xmlns:a16="http://schemas.microsoft.com/office/drawing/2014/main" id="{7B220A04-FAA9-9AE3-E5C8-F3A954BED699}"/>
              </a:ext>
            </a:extLst>
          </p:cNvPr>
          <p:cNvGraphicFramePr>
            <a:graphicFrameLocks noGrp="1"/>
          </p:cNvGraphicFramePr>
          <p:nvPr>
            <p:extLst>
              <p:ext uri="{D42A27DB-BD31-4B8C-83A1-F6EECF244321}">
                <p14:modId xmlns:p14="http://schemas.microsoft.com/office/powerpoint/2010/main" val="1017937338"/>
              </p:ext>
            </p:extLst>
          </p:nvPr>
        </p:nvGraphicFramePr>
        <p:xfrm>
          <a:off x="6874249" y="2636662"/>
          <a:ext cx="4552082" cy="2379012"/>
        </p:xfrm>
        <a:graphic>
          <a:graphicData uri="http://schemas.openxmlformats.org/drawingml/2006/table">
            <a:tbl>
              <a:tblPr firstRow="1" firstCol="1" bandRow="1">
                <a:tableStyleId>{5C22544A-7EE6-4342-B048-85BDC9FD1C3A}</a:tableStyleId>
              </a:tblPr>
              <a:tblGrid>
                <a:gridCol w="1880912">
                  <a:extLst>
                    <a:ext uri="{9D8B030D-6E8A-4147-A177-3AD203B41FA5}">
                      <a16:colId xmlns:a16="http://schemas.microsoft.com/office/drawing/2014/main" val="20000"/>
                    </a:ext>
                  </a:extLst>
                </a:gridCol>
                <a:gridCol w="1103627">
                  <a:extLst>
                    <a:ext uri="{9D8B030D-6E8A-4147-A177-3AD203B41FA5}">
                      <a16:colId xmlns:a16="http://schemas.microsoft.com/office/drawing/2014/main" val="20001"/>
                    </a:ext>
                  </a:extLst>
                </a:gridCol>
                <a:gridCol w="1567543">
                  <a:extLst>
                    <a:ext uri="{9D8B030D-6E8A-4147-A177-3AD203B41FA5}">
                      <a16:colId xmlns:a16="http://schemas.microsoft.com/office/drawing/2014/main" val="20002"/>
                    </a:ext>
                  </a:extLst>
                </a:gridCol>
              </a:tblGrid>
              <a:tr h="210272">
                <a:tc>
                  <a:txBody>
                    <a:bodyPr/>
                    <a:lstStyle/>
                    <a:p>
                      <a:pPr marL="0" marR="0">
                        <a:lnSpc>
                          <a:spcPct val="115000"/>
                        </a:lnSpc>
                        <a:spcBef>
                          <a:spcPts val="0"/>
                        </a:spcBef>
                        <a:spcAft>
                          <a:spcPts val="0"/>
                        </a:spcAft>
                      </a:pPr>
                      <a:r>
                        <a:rPr lang="en-US" sz="1200" dirty="0">
                          <a:effectLst/>
                          <a:latin typeface="+mn-lt"/>
                          <a:ea typeface="Calibri"/>
                          <a:cs typeface="Times New Roman"/>
                        </a:rPr>
                        <a:t>Estudio/Año</a:t>
                      </a:r>
                    </a:p>
                  </a:txBody>
                  <a:tcPr marL="68580" marR="68580" marT="0" marB="0"/>
                </a:tc>
                <a:tc>
                  <a:txBody>
                    <a:bodyPr/>
                    <a:lstStyle/>
                    <a:p>
                      <a:pPr marL="0" marR="0">
                        <a:lnSpc>
                          <a:spcPct val="115000"/>
                        </a:lnSpc>
                        <a:spcBef>
                          <a:spcPts val="0"/>
                        </a:spcBef>
                        <a:spcAft>
                          <a:spcPts val="0"/>
                        </a:spcAft>
                      </a:pPr>
                      <a:r>
                        <a:rPr lang="en-US" sz="1200" dirty="0">
                          <a:effectLst/>
                          <a:latin typeface="+mn-lt"/>
                        </a:rPr>
                        <a:t>Sensibilidad</a:t>
                      </a:r>
                      <a:endParaRPr lang="en-US" sz="120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latin typeface="+mn-lt"/>
                          <a:ea typeface="Calibri"/>
                          <a:cs typeface="Times New Roman"/>
                        </a:rPr>
                        <a:t>Especificidad</a:t>
                      </a:r>
                    </a:p>
                  </a:txBody>
                  <a:tcPr marL="68580" marR="68580" marT="0" marB="0"/>
                </a:tc>
                <a:extLst>
                  <a:ext uri="{0D108BD9-81ED-4DB2-BD59-A6C34878D82A}">
                    <a16:rowId xmlns:a16="http://schemas.microsoft.com/office/drawing/2014/main" val="10000"/>
                  </a:ext>
                </a:extLst>
              </a:tr>
              <a:tr h="210272">
                <a:tc>
                  <a:txBody>
                    <a:bodyPr/>
                    <a:lstStyle/>
                    <a:p>
                      <a:pPr marL="0" marR="0">
                        <a:lnSpc>
                          <a:spcPct val="115000"/>
                        </a:lnSpc>
                        <a:spcBef>
                          <a:spcPts val="0"/>
                        </a:spcBef>
                        <a:spcAft>
                          <a:spcPts val="0"/>
                        </a:spcAft>
                      </a:pPr>
                      <a:r>
                        <a:rPr lang="en-US" sz="1200" dirty="0">
                          <a:effectLst/>
                        </a:rPr>
                        <a:t>Schmitz et al, 1993</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66%</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100%</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210272">
                <a:tc>
                  <a:txBody>
                    <a:bodyPr/>
                    <a:lstStyle/>
                    <a:p>
                      <a:pPr marL="0" marR="0">
                        <a:lnSpc>
                          <a:spcPct val="115000"/>
                        </a:lnSpc>
                        <a:spcBef>
                          <a:spcPts val="0"/>
                        </a:spcBef>
                        <a:spcAft>
                          <a:spcPts val="0"/>
                        </a:spcAft>
                      </a:pPr>
                      <a:r>
                        <a:rPr lang="en-US" sz="1200" dirty="0">
                          <a:effectLst/>
                        </a:rPr>
                        <a:t>Engstrom et al, 1995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55%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96%</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210272">
                <a:tc>
                  <a:txBody>
                    <a:bodyPr/>
                    <a:lstStyle/>
                    <a:p>
                      <a:pPr marL="0" marR="0">
                        <a:lnSpc>
                          <a:spcPct val="115000"/>
                        </a:lnSpc>
                        <a:spcBef>
                          <a:spcPts val="0"/>
                        </a:spcBef>
                        <a:spcAft>
                          <a:spcPts val="0"/>
                        </a:spcAft>
                      </a:pPr>
                      <a:r>
                        <a:rPr lang="en-US" sz="1200" dirty="0">
                          <a:effectLst/>
                        </a:rPr>
                        <a:t>Ledue et al, 1996</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50%</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100%</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210272">
                <a:tc>
                  <a:txBody>
                    <a:bodyPr/>
                    <a:lstStyle/>
                    <a:p>
                      <a:pPr marL="0" marR="0">
                        <a:lnSpc>
                          <a:spcPct val="115000"/>
                        </a:lnSpc>
                        <a:spcBef>
                          <a:spcPts val="0"/>
                        </a:spcBef>
                        <a:spcAft>
                          <a:spcPts val="0"/>
                        </a:spcAft>
                      </a:pPr>
                      <a:r>
                        <a:rPr lang="en-US" sz="1200" dirty="0">
                          <a:effectLst/>
                        </a:rPr>
                        <a:t>Bakken et al. 1997</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75%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81%</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210272">
                <a:tc>
                  <a:txBody>
                    <a:bodyPr/>
                    <a:lstStyle/>
                    <a:p>
                      <a:pPr marL="0" marR="0">
                        <a:lnSpc>
                          <a:spcPct val="115000"/>
                        </a:lnSpc>
                        <a:spcBef>
                          <a:spcPts val="0"/>
                        </a:spcBef>
                        <a:spcAft>
                          <a:spcPts val="0"/>
                        </a:spcAft>
                      </a:pPr>
                      <a:r>
                        <a:rPr lang="en-US" sz="1200" dirty="0">
                          <a:effectLst/>
                        </a:rPr>
                        <a:t>Trevejo et al, 1999</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29%</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100%</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210272">
                <a:tc>
                  <a:txBody>
                    <a:bodyPr/>
                    <a:lstStyle/>
                    <a:p>
                      <a:pPr marL="0" marR="0">
                        <a:lnSpc>
                          <a:spcPct val="115000"/>
                        </a:lnSpc>
                        <a:spcBef>
                          <a:spcPts val="0"/>
                        </a:spcBef>
                        <a:spcAft>
                          <a:spcPts val="0"/>
                        </a:spcAft>
                      </a:pPr>
                      <a:r>
                        <a:rPr lang="en-US" sz="1200" dirty="0">
                          <a:effectLst/>
                        </a:rPr>
                        <a:t>Nowakowski et al, 2001</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66%</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99%</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210272">
                <a:tc>
                  <a:txBody>
                    <a:bodyPr/>
                    <a:lstStyle/>
                    <a:p>
                      <a:pPr marL="0" marR="0">
                        <a:lnSpc>
                          <a:spcPct val="115000"/>
                        </a:lnSpc>
                        <a:spcBef>
                          <a:spcPts val="0"/>
                        </a:spcBef>
                        <a:spcAft>
                          <a:spcPts val="0"/>
                        </a:spcAft>
                      </a:pPr>
                      <a:r>
                        <a:rPr lang="en-US" sz="1200" dirty="0">
                          <a:effectLst/>
                        </a:rPr>
                        <a:t>Bacon et al, 2003</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68%</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99%</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276292">
                <a:tc>
                  <a:txBody>
                    <a:bodyPr/>
                    <a:lstStyle/>
                    <a:p>
                      <a:pPr marL="0" marR="0">
                        <a:lnSpc>
                          <a:spcPct val="115000"/>
                        </a:lnSpc>
                        <a:spcBef>
                          <a:spcPts val="0"/>
                        </a:spcBef>
                        <a:spcAft>
                          <a:spcPts val="0"/>
                        </a:spcAft>
                      </a:pPr>
                      <a:r>
                        <a:rPr lang="en-US" sz="1200" dirty="0">
                          <a:effectLst/>
                        </a:rPr>
                        <a:t>Coulter et al, 2005</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18%</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r h="210272">
                <a:tc>
                  <a:txBody>
                    <a:bodyPr/>
                    <a:lstStyle/>
                    <a:p>
                      <a:pPr marL="0" marR="0">
                        <a:lnSpc>
                          <a:spcPct val="115000"/>
                        </a:lnSpc>
                        <a:spcBef>
                          <a:spcPts val="0"/>
                        </a:spcBef>
                        <a:spcAft>
                          <a:spcPts val="0"/>
                        </a:spcAft>
                      </a:pPr>
                      <a:r>
                        <a:rPr lang="en-US" sz="1200" dirty="0">
                          <a:effectLst/>
                        </a:rPr>
                        <a:t>Wormser et al, 2008</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14.1%</a:t>
                      </a:r>
                      <a:endParaRPr lang="en-US" sz="1200" dirty="0">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9"/>
                  </a:ext>
                </a:extLst>
              </a:tr>
              <a:tr h="210272">
                <a:tc>
                  <a:txBody>
                    <a:bodyPr/>
                    <a:lstStyle/>
                    <a:p>
                      <a:pPr marL="0" marR="0">
                        <a:lnSpc>
                          <a:spcPct val="115000"/>
                        </a:lnSpc>
                        <a:spcBef>
                          <a:spcPts val="0"/>
                        </a:spcBef>
                        <a:spcAft>
                          <a:spcPts val="0"/>
                        </a:spcAft>
                      </a:pPr>
                      <a:r>
                        <a:rPr lang="en-US" sz="1200" dirty="0">
                          <a:solidFill>
                            <a:srgbClr val="C00000"/>
                          </a:solidFill>
                          <a:effectLst/>
                        </a:rPr>
                        <a:t>TOTAL</a:t>
                      </a:r>
                      <a:endParaRPr lang="en-US" sz="1200" dirty="0">
                        <a:solidFill>
                          <a:srgbClr val="C00000"/>
                        </a:solidFill>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b="1" dirty="0">
                          <a:solidFill>
                            <a:srgbClr val="C00000"/>
                          </a:solidFill>
                          <a:effectLst/>
                        </a:rPr>
                        <a:t>49.01%</a:t>
                      </a:r>
                      <a:endParaRPr lang="en-US" sz="1200" b="1" dirty="0">
                        <a:solidFill>
                          <a:srgbClr val="C00000"/>
                        </a:solidFill>
                        <a:effectLst/>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96%</a:t>
                      </a:r>
                      <a:endParaRPr lang="en-US" sz="12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8" name="TextBox 7">
            <a:extLst>
              <a:ext uri="{FF2B5EF4-FFF2-40B4-BE49-F238E27FC236}">
                <a16:creationId xmlns:a16="http://schemas.microsoft.com/office/drawing/2014/main" id="{C432A3D7-D23B-B617-6548-8F299BD1924C}"/>
              </a:ext>
            </a:extLst>
          </p:cNvPr>
          <p:cNvSpPr txBox="1"/>
          <p:nvPr/>
        </p:nvSpPr>
        <p:spPr>
          <a:xfrm>
            <a:off x="5961784" y="5083194"/>
            <a:ext cx="6104658" cy="978729"/>
          </a:xfrm>
          <a:prstGeom prst="rect">
            <a:avLst/>
          </a:prstGeom>
          <a:noFill/>
        </p:spPr>
        <p:txBody>
          <a:bodyPr wrap="square">
            <a:spAutoFit/>
          </a:bodyPr>
          <a:lstStyle/>
          <a:p>
            <a:pPr marL="857250" lvl="2" indent="0">
              <a:lnSpc>
                <a:spcPct val="80000"/>
              </a:lnSpc>
              <a:buClrTx/>
              <a:buFont typeface="Arial" panose="020B0604020202020204" pitchFamily="34" charset="0"/>
              <a:buNone/>
              <a:defRPr/>
            </a:pPr>
            <a:r>
              <a:rPr lang="en-US" sz="800" i="1" dirty="0"/>
              <a:t>1. Schmitz et al. Eur J Clin Microbiol Infect Dis. 1993;12:419-24</a:t>
            </a:r>
          </a:p>
          <a:p>
            <a:pPr marL="857250" lvl="2" indent="0">
              <a:lnSpc>
                <a:spcPct val="80000"/>
              </a:lnSpc>
              <a:buClrTx/>
              <a:buFont typeface="Arial" panose="020B0604020202020204" pitchFamily="34" charset="0"/>
              <a:buNone/>
              <a:defRPr/>
            </a:pPr>
            <a:r>
              <a:rPr lang="en-US" sz="800" i="1" dirty="0"/>
              <a:t>2. Engstrom et al. J Clin Microbiol. 1995;33:419-27.</a:t>
            </a:r>
          </a:p>
          <a:p>
            <a:pPr marL="857250" lvl="2" indent="0">
              <a:lnSpc>
                <a:spcPct val="80000"/>
              </a:lnSpc>
              <a:buClrTx/>
              <a:buFont typeface="Arial" panose="020B0604020202020204" pitchFamily="34" charset="0"/>
              <a:buNone/>
              <a:defRPr/>
            </a:pPr>
            <a:r>
              <a:rPr lang="en-US" sz="800" i="1" dirty="0"/>
              <a:t>3. Ledue et al. J Clin Microbiol. 1996;34:2343-50.</a:t>
            </a:r>
          </a:p>
          <a:p>
            <a:pPr marL="857250" lvl="2" indent="0">
              <a:lnSpc>
                <a:spcPct val="80000"/>
              </a:lnSpc>
              <a:buClrTx/>
              <a:buFont typeface="Arial" panose="020B0604020202020204" pitchFamily="34" charset="0"/>
              <a:buNone/>
              <a:defRPr/>
            </a:pPr>
            <a:r>
              <a:rPr lang="en-US" sz="800" i="1" dirty="0"/>
              <a:t>4. Bakken et al. J Clin Microbiol 1997; 35(3): 537-543.</a:t>
            </a:r>
          </a:p>
          <a:p>
            <a:pPr marL="857250" lvl="2" indent="0">
              <a:lnSpc>
                <a:spcPct val="80000"/>
              </a:lnSpc>
              <a:buClrTx/>
              <a:buFont typeface="Arial" panose="020B0604020202020204" pitchFamily="34" charset="0"/>
              <a:buNone/>
              <a:defRPr/>
            </a:pPr>
            <a:r>
              <a:rPr lang="en-US" sz="800" i="1" dirty="0"/>
              <a:t>5. Trevejo et al. J Infect Dis. 1999;179:931-8.</a:t>
            </a:r>
          </a:p>
          <a:p>
            <a:pPr marL="857250" lvl="2" indent="0">
              <a:lnSpc>
                <a:spcPct val="80000"/>
              </a:lnSpc>
              <a:buClrTx/>
              <a:buFont typeface="Arial" panose="020B0604020202020204" pitchFamily="34" charset="0"/>
              <a:buNone/>
              <a:defRPr/>
            </a:pPr>
            <a:r>
              <a:rPr lang="en-US" sz="800" i="1" dirty="0"/>
              <a:t>6. Nowakowski et al. Clin Infect Dis. 2001;33:2023-7.</a:t>
            </a:r>
          </a:p>
          <a:p>
            <a:pPr marL="857250" lvl="2" indent="0">
              <a:lnSpc>
                <a:spcPct val="80000"/>
              </a:lnSpc>
              <a:buClrTx/>
              <a:buFont typeface="Arial" panose="020B0604020202020204" pitchFamily="34" charset="0"/>
              <a:buNone/>
              <a:defRPr/>
            </a:pPr>
            <a:r>
              <a:rPr lang="en-US" sz="800" i="1" dirty="0"/>
              <a:t>7. Bacon et al. J Infect Dis. 2003;187:1187-99.</a:t>
            </a:r>
          </a:p>
          <a:p>
            <a:pPr marL="857250" lvl="2" indent="0">
              <a:lnSpc>
                <a:spcPct val="80000"/>
              </a:lnSpc>
              <a:buClrTx/>
              <a:buFont typeface="Arial" panose="020B0604020202020204" pitchFamily="34" charset="0"/>
              <a:buNone/>
              <a:defRPr/>
            </a:pPr>
            <a:r>
              <a:rPr lang="en-US" sz="800" i="1" dirty="0"/>
              <a:t>8. Coulter et al. ., J Clin Microbiol 2005; 43: 5080-5084.</a:t>
            </a:r>
          </a:p>
          <a:p>
            <a:pPr marL="857250" lvl="2" indent="0">
              <a:lnSpc>
                <a:spcPct val="80000"/>
              </a:lnSpc>
              <a:buClrTx/>
              <a:buFont typeface="Arial" panose="020B0604020202020204" pitchFamily="34" charset="0"/>
              <a:buNone/>
              <a:defRPr/>
            </a:pPr>
            <a:r>
              <a:rPr lang="en-US" sz="800" i="1" dirty="0"/>
              <a:t>9. Wormser et al. Clin Vaccine Immunol. 2008;(10):1519-22.</a:t>
            </a:r>
          </a:p>
        </p:txBody>
      </p:sp>
      <p:sp>
        <p:nvSpPr>
          <p:cNvPr id="10" name="TextBox 9">
            <a:extLst>
              <a:ext uri="{FF2B5EF4-FFF2-40B4-BE49-F238E27FC236}">
                <a16:creationId xmlns:a16="http://schemas.microsoft.com/office/drawing/2014/main" id="{56BB3215-76E2-9557-06F0-8FCED80A81D1}"/>
              </a:ext>
            </a:extLst>
          </p:cNvPr>
          <p:cNvSpPr txBox="1"/>
          <p:nvPr/>
        </p:nvSpPr>
        <p:spPr>
          <a:xfrm>
            <a:off x="6701627" y="2261365"/>
            <a:ext cx="6104658" cy="307777"/>
          </a:xfrm>
          <a:prstGeom prst="rect">
            <a:avLst/>
          </a:prstGeom>
          <a:noFill/>
        </p:spPr>
        <p:txBody>
          <a:bodyPr wrap="square">
            <a:spAutoFit/>
          </a:bodyPr>
          <a:lstStyle/>
          <a:p>
            <a:r>
              <a:rPr lang="es-ES" sz="1400" b="1" dirty="0">
                <a:solidFill>
                  <a:schemeClr val="accent6">
                    <a:lumMod val="75000"/>
                  </a:schemeClr>
                </a:solidFill>
              </a:rPr>
              <a:t>ELISA- Sensibilidad media es de solo 49% </a:t>
            </a:r>
            <a:r>
              <a:rPr lang="es-ES" sz="1400" b="1" dirty="0">
                <a:solidFill>
                  <a:schemeClr val="tx1"/>
                </a:solidFill>
              </a:rPr>
              <a:t>(rango 29% a 75%)</a:t>
            </a:r>
            <a:endParaRPr lang="en-US" dirty="0">
              <a:solidFill>
                <a:schemeClr val="tx1"/>
              </a:solidFill>
            </a:endParaRPr>
          </a:p>
        </p:txBody>
      </p:sp>
      <p:sp>
        <p:nvSpPr>
          <p:cNvPr id="11" name="Arrow: Right 10">
            <a:extLst>
              <a:ext uri="{FF2B5EF4-FFF2-40B4-BE49-F238E27FC236}">
                <a16:creationId xmlns:a16="http://schemas.microsoft.com/office/drawing/2014/main" id="{71AF120B-3A9A-3C66-500C-F6917D987CAB}"/>
              </a:ext>
            </a:extLst>
          </p:cNvPr>
          <p:cNvSpPr/>
          <p:nvPr/>
        </p:nvSpPr>
        <p:spPr>
          <a:xfrm>
            <a:off x="5961784" y="3356184"/>
            <a:ext cx="680609" cy="3446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56911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942693" y="290502"/>
            <a:ext cx="11113319" cy="954107"/>
          </a:xfrm>
          <a:prstGeom prst="rect">
            <a:avLst/>
          </a:prstGeom>
          <a:noFill/>
        </p:spPr>
        <p:txBody>
          <a:bodyPr wrap="square" rtlCol="0">
            <a:spAutoFit/>
          </a:bodyPr>
          <a:lstStyle/>
          <a:p>
            <a:r>
              <a:rPr lang="es-ES" sz="2800" dirty="0">
                <a:solidFill>
                  <a:srgbClr val="35ACDF"/>
                </a:solidFill>
                <a:latin typeface="Arial" panose="020B0604020202020204" pitchFamily="34" charset="0"/>
                <a:cs typeface="Arial" panose="020B0604020202020204" pitchFamily="34" charset="0"/>
              </a:rPr>
              <a:t>Consecuencias de pruebas insensibles y del negacionismo a la enfermedad de Lyme</a:t>
            </a:r>
            <a:endParaRPr lang="en-US" sz="1050" spc="50" dirty="0">
              <a:solidFill>
                <a:srgbClr val="35ACDF"/>
              </a:solidFill>
              <a:latin typeface="Arial" panose="020B06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34AAAAD2-A040-4170-87D9-945946BD9DDC}"/>
              </a:ext>
            </a:extLst>
          </p:cNvPr>
          <p:cNvSpPr txBox="1">
            <a:spLocks/>
          </p:cNvSpPr>
          <p:nvPr/>
        </p:nvSpPr>
        <p:spPr>
          <a:xfrm>
            <a:off x="4929678" y="6351853"/>
            <a:ext cx="38608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
        <p:nvSpPr>
          <p:cNvPr id="6" name="Content Placeholder 2">
            <a:extLst>
              <a:ext uri="{FF2B5EF4-FFF2-40B4-BE49-F238E27FC236}">
                <a16:creationId xmlns:a16="http://schemas.microsoft.com/office/drawing/2014/main" id="{E3A69C28-338A-45E4-83E8-BABC1DD4265C}"/>
              </a:ext>
            </a:extLst>
          </p:cNvPr>
          <p:cNvSpPr txBox="1">
            <a:spLocks/>
          </p:cNvSpPr>
          <p:nvPr/>
        </p:nvSpPr>
        <p:spPr>
          <a:xfrm>
            <a:off x="491498" y="1699772"/>
            <a:ext cx="10842817" cy="306879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s-ES" sz="2200" dirty="0">
                <a:cs typeface="Arial" panose="020B0604020202020204" pitchFamily="34" charset="0"/>
              </a:rPr>
              <a:t>A los pacientes con Lyme se les dice que no tienen esta enfermedad, que aprendan a vivir con sus síntomas o que busquen ayuda psiquiátrica.</a:t>
            </a:r>
            <a:br>
              <a:rPr lang="en-US" sz="2200" dirty="0">
                <a:cs typeface="Arial" panose="020B0604020202020204" pitchFamily="34" charset="0"/>
              </a:rPr>
            </a:br>
            <a:endParaRPr lang="en-US" sz="2200" dirty="0">
              <a:cs typeface="Arial" panose="020B0604020202020204" pitchFamily="34" charset="0"/>
            </a:endParaRPr>
          </a:p>
          <a:p>
            <a:pPr>
              <a:buClrTx/>
            </a:pPr>
            <a:r>
              <a:rPr lang="es-ES" sz="2200" dirty="0">
                <a:cs typeface="Arial" panose="020B0604020202020204" pitchFamily="34" charset="0"/>
              </a:rPr>
              <a:t>Las compañías de seguros pueden negarse a cubrir el tratamiento si no hay una prueba positiva.</a:t>
            </a:r>
            <a:br>
              <a:rPr lang="en-US" sz="2200" dirty="0">
                <a:cs typeface="Arial" panose="020B0604020202020204" pitchFamily="34" charset="0"/>
              </a:rPr>
            </a:br>
            <a:endParaRPr lang="en-US" sz="2200" dirty="0">
              <a:cs typeface="Arial" panose="020B0604020202020204" pitchFamily="34" charset="0"/>
            </a:endParaRPr>
          </a:p>
          <a:p>
            <a:pPr>
              <a:buClrTx/>
            </a:pPr>
            <a:r>
              <a:rPr lang="es-ES" sz="2200" dirty="0">
                <a:cs typeface="Arial" panose="020B0604020202020204" pitchFamily="34" charset="0"/>
              </a:rPr>
              <a:t>Si un médico diagnostica Lyme solo con la evidencia clínica, a pesar de que las pruebas sean negativas, puede que las Juntas Médicas estatales lo acusen de mala praxis.</a:t>
            </a:r>
            <a:endParaRPr lang="en-US" sz="2200" dirty="0">
              <a:cs typeface="Arial" panose="020B0604020202020204" pitchFamily="34" charset="0"/>
            </a:endParaRPr>
          </a:p>
        </p:txBody>
      </p:sp>
    </p:spTree>
    <p:extLst>
      <p:ext uri="{BB962C8B-B14F-4D97-AF65-F5344CB8AC3E}">
        <p14:creationId xmlns:p14="http://schemas.microsoft.com/office/powerpoint/2010/main" val="282459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A5122AB-8CAE-744A-B8DC-2C2712DE213A}"/>
              </a:ext>
            </a:extLst>
          </p:cNvPr>
          <p:cNvSpPr txBox="1"/>
          <p:nvPr/>
        </p:nvSpPr>
        <p:spPr>
          <a:xfrm>
            <a:off x="2614325" y="2306320"/>
            <a:ext cx="6963350" cy="1200329"/>
          </a:xfrm>
          <a:prstGeom prst="rect">
            <a:avLst/>
          </a:prstGeom>
          <a:noFill/>
        </p:spPr>
        <p:txBody>
          <a:bodyPr wrap="square" rtlCol="0">
            <a:spAutoFit/>
          </a:bodyPr>
          <a:lstStyle/>
          <a:p>
            <a:pPr algn="ctr"/>
            <a:r>
              <a:rPr lang="es-ES" sz="3600" dirty="0">
                <a:solidFill>
                  <a:srgbClr val="35ACDF"/>
                </a:solidFill>
                <a:latin typeface="Arial" panose="020B0604020202020204" pitchFamily="34" charset="0"/>
                <a:cs typeface="Arial" panose="020B0604020202020204" pitchFamily="34" charset="0"/>
              </a:rPr>
              <a:t>Entonces, ¿por qué esas pruebas son tan insensibles?</a:t>
            </a:r>
            <a:endParaRPr lang="en-US" sz="1200" spc="50" dirty="0">
              <a:solidFill>
                <a:srgbClr val="35ACDF"/>
              </a:solidFill>
              <a:latin typeface="Arial" panose="020B0604020202020204" pitchFamily="34" charset="0"/>
              <a:cs typeface="Arial" panose="020B0604020202020204" pitchFamily="34" charset="0"/>
            </a:endParaRPr>
          </a:p>
        </p:txBody>
      </p:sp>
      <p:sp>
        <p:nvSpPr>
          <p:cNvPr id="2" name="Footer Placeholder 3">
            <a:extLst>
              <a:ext uri="{FF2B5EF4-FFF2-40B4-BE49-F238E27FC236}">
                <a16:creationId xmlns:a16="http://schemas.microsoft.com/office/drawing/2014/main" id="{34AAAAD2-A040-4170-87D9-945946BD9DDC}"/>
              </a:ext>
            </a:extLst>
          </p:cNvPr>
          <p:cNvSpPr txBox="1">
            <a:spLocks/>
          </p:cNvSpPr>
          <p:nvPr/>
        </p:nvSpPr>
        <p:spPr>
          <a:xfrm>
            <a:off x="4929678" y="6351853"/>
            <a:ext cx="38608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Tree>
    <p:extLst>
      <p:ext uri="{BB962C8B-B14F-4D97-AF65-F5344CB8AC3E}">
        <p14:creationId xmlns:p14="http://schemas.microsoft.com/office/powerpoint/2010/main" val="62166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5615" y="144470"/>
            <a:ext cx="10418314" cy="1129159"/>
          </a:xfrm>
        </p:spPr>
        <p:txBody>
          <a:bodyPr anchor="ctr">
            <a:noAutofit/>
          </a:bodyPr>
          <a:lstStyle/>
          <a:p>
            <a:r>
              <a:rPr lang="es-ES" sz="3200" dirty="0">
                <a:latin typeface="+mj-lt"/>
              </a:rPr>
              <a:t>Las serologías deben tener un </a:t>
            </a:r>
          </a:p>
          <a:p>
            <a:r>
              <a:rPr lang="es-ES" sz="3200" dirty="0">
                <a:latin typeface="+mj-lt"/>
              </a:rPr>
              <a:t>un </a:t>
            </a:r>
            <a:r>
              <a:rPr lang="es-ES" sz="3200" u="sng" dirty="0">
                <a:latin typeface="+mj-lt"/>
              </a:rPr>
              <a:t>equilibrio entre la sensibilidad y la especificidad</a:t>
            </a:r>
            <a:endParaRPr lang="en-US" sz="3200" u="sng" dirty="0">
              <a:latin typeface="+mj-lt"/>
            </a:endParaRPr>
          </a:p>
        </p:txBody>
      </p:sp>
      <p:sp>
        <p:nvSpPr>
          <p:cNvPr id="3" name="Text Placeholder 2"/>
          <p:cNvSpPr>
            <a:spLocks noGrp="1"/>
          </p:cNvSpPr>
          <p:nvPr>
            <p:ph type="body" idx="2"/>
          </p:nvPr>
        </p:nvSpPr>
        <p:spPr>
          <a:xfrm>
            <a:off x="875615" y="1485073"/>
            <a:ext cx="10104586" cy="4227357"/>
          </a:xfrm>
        </p:spPr>
        <p:txBody>
          <a:bodyPr>
            <a:normAutofit/>
          </a:bodyPr>
          <a:lstStyle/>
          <a:p>
            <a:r>
              <a:rPr lang="en-US" sz="2400" dirty="0">
                <a:solidFill>
                  <a:schemeClr val="tx1"/>
                </a:solidFill>
              </a:rPr>
              <a:t>SENSIBILIDAD: </a:t>
            </a:r>
            <a:r>
              <a:rPr lang="es-ES" sz="2400" dirty="0">
                <a:solidFill>
                  <a:schemeClr val="tx1"/>
                </a:solidFill>
              </a:rPr>
              <a:t>¿Es posible tener Lyme a pesar de obtener un resultado negativo?</a:t>
            </a:r>
            <a:endParaRPr lang="en-US" sz="2400" dirty="0">
              <a:solidFill>
                <a:schemeClr val="tx1"/>
              </a:solidFill>
            </a:endParaRPr>
          </a:p>
          <a:p>
            <a:pPr lvl="1"/>
            <a:r>
              <a:rPr lang="es-ES" sz="1600" dirty="0">
                <a:solidFill>
                  <a:schemeClr val="tx1"/>
                </a:solidFill>
              </a:rPr>
              <a:t>Se sabe que la inmunidad puede estar alterada en los casos avanzados de Lyme, por lo que los niveles de anticuerpos séricos pueden ser demasiado bajos para ser detectados por las pruebas tradicionales.</a:t>
            </a:r>
          </a:p>
          <a:p>
            <a:pPr lvl="1"/>
            <a:r>
              <a:rPr lang="es-ES" sz="1600" dirty="0">
                <a:solidFill>
                  <a:schemeClr val="tx1"/>
                </a:solidFill>
              </a:rPr>
              <a:t>Se pueden formar complejos inmunológicos y atrapar los anticuerpos, lo que puede hacer que los niveles de anticuerpos libres en sangre sean muy bajos para ser detectados.</a:t>
            </a:r>
          </a:p>
          <a:p>
            <a:pPr marL="533400" lvl="1" indent="0">
              <a:buNone/>
            </a:pPr>
            <a:endParaRPr lang="en-US" sz="2000" dirty="0">
              <a:solidFill>
                <a:schemeClr val="tx1"/>
              </a:solidFill>
            </a:endParaRPr>
          </a:p>
          <a:p>
            <a:r>
              <a:rPr lang="en-US" sz="2400" dirty="0">
                <a:solidFill>
                  <a:schemeClr val="tx1"/>
                </a:solidFill>
              </a:rPr>
              <a:t>ESPECIFICIDAD: </a:t>
            </a:r>
            <a:r>
              <a:rPr lang="es-ES" sz="2400" dirty="0">
                <a:solidFill>
                  <a:schemeClr val="tx1"/>
                </a:solidFill>
              </a:rPr>
              <a:t>¿Cuán seguros podemos estar de que un resultado positivo, es un verdadero positivo? </a:t>
            </a:r>
          </a:p>
          <a:p>
            <a:pPr lvl="1"/>
            <a:r>
              <a:rPr lang="es-ES" sz="1600" dirty="0">
                <a:effectLst/>
              </a:rPr>
              <a:t>Debido a que los anticuerpos que no son de </a:t>
            </a:r>
            <a:r>
              <a:rPr lang="es-ES" sz="1600" i="1" dirty="0">
                <a:effectLst/>
              </a:rPr>
              <a:t>Borrelia</a:t>
            </a:r>
            <a:r>
              <a:rPr lang="es-ES" sz="1600" dirty="0">
                <a:effectLst/>
              </a:rPr>
              <a:t> pueden ser identificados por las pruebas de baja especificidad, la sensibilidad no puede aumentarse para superar las limitaciones anteriores</a:t>
            </a:r>
          </a:p>
          <a:p>
            <a:pPr marL="101600" indent="0">
              <a:buNone/>
            </a:pPr>
            <a:endParaRPr lang="en-US" sz="2400" dirty="0">
              <a:solidFill>
                <a:schemeClr val="tx1"/>
              </a:solidFill>
            </a:endParaRPr>
          </a:p>
        </p:txBody>
      </p:sp>
    </p:spTree>
    <p:extLst>
      <p:ext uri="{BB962C8B-B14F-4D97-AF65-F5344CB8AC3E}">
        <p14:creationId xmlns:p14="http://schemas.microsoft.com/office/powerpoint/2010/main" val="3127814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25269</TotalTime>
  <Words>4394</Words>
  <Application>Microsoft Office PowerPoint</Application>
  <PresentationFormat>Widescreen</PresentationFormat>
  <Paragraphs>576</Paragraphs>
  <Slides>47</Slides>
  <Notes>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9" baseType="lpstr">
      <vt:lpstr>Arial</vt:lpstr>
      <vt:lpstr>Calibri</vt:lpstr>
      <vt:lpstr>Helvetica</vt:lpstr>
      <vt:lpstr>Helvetica Bold Oblique</vt:lpstr>
      <vt:lpstr>Helvetica Light</vt:lpstr>
      <vt:lpstr>Helvetica Neue</vt:lpstr>
      <vt:lpstr>Helvetica Neue Light</vt:lpstr>
      <vt:lpstr>Times New Roman</vt:lpstr>
      <vt:lpstr>Wingdings</vt:lpstr>
      <vt:lpstr>Office Theme</vt:lpstr>
      <vt:lpstr>1_Office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Dominguez</dc:creator>
  <cp:lastModifiedBy>Joseph Sullivan</cp:lastModifiedBy>
  <cp:revision>1010</cp:revision>
  <cp:lastPrinted>2022-08-10T21:49:20Z</cp:lastPrinted>
  <dcterms:created xsi:type="dcterms:W3CDTF">2019-03-28T12:27:45Z</dcterms:created>
  <dcterms:modified xsi:type="dcterms:W3CDTF">2022-11-17T00:05:32Z</dcterms:modified>
</cp:coreProperties>
</file>